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6"/>
  </p:sldMasterIdLst>
  <p:notesMasterIdLst>
    <p:notesMasterId r:id="rId20"/>
  </p:notesMasterIdLst>
  <p:handoutMasterIdLst>
    <p:handoutMasterId r:id="rId21"/>
  </p:handoutMasterIdLst>
  <p:sldIdLst>
    <p:sldId id="2145706637" r:id="rId7"/>
    <p:sldId id="2145706652" r:id="rId8"/>
    <p:sldId id="2145706645" r:id="rId9"/>
    <p:sldId id="2145706643" r:id="rId10"/>
    <p:sldId id="2145706650" r:id="rId11"/>
    <p:sldId id="2145706654" r:id="rId12"/>
    <p:sldId id="2145706648" r:id="rId13"/>
    <p:sldId id="2145706646" r:id="rId14"/>
    <p:sldId id="2145706655" r:id="rId15"/>
    <p:sldId id="2145706647" r:id="rId16"/>
    <p:sldId id="257" r:id="rId17"/>
    <p:sldId id="2145706653" r:id="rId18"/>
    <p:sldId id="2145706656" r:id="rId19"/>
  </p:sldIdLst>
  <p:sldSz cx="12192000" cy="6858000"/>
  <p:notesSz cx="6858000" cy="9144000"/>
  <p:defaultTextStyle>
    <a:defPPr marL="0" marR="0" indent="0" algn="l" defTabSz="91436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609301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1218602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827904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2437204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3046506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3655807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4265109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4874410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ayinka Fagbayi" initials="OF" lastIdx="1" clrIdx="0">
    <p:extLst/>
  </p:cmAuthor>
  <p:cmAuthor id="2" name="Gaudensia Mutua" initials="GM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F2600"/>
    <a:srgbClr val="FBEDBF"/>
    <a:srgbClr val="0432FF"/>
    <a:srgbClr val="FF9300"/>
    <a:srgbClr val="00FDFF"/>
    <a:srgbClr val="FF8AD8"/>
    <a:srgbClr val="F1C7C3"/>
    <a:srgbClr val="FFD579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ECB"/>
          </a:solidFill>
        </a:fill>
      </a:tcStyle>
    </a:wholeTbl>
    <a:band2H>
      <a:tcTxStyle/>
      <a:tcStyle>
        <a:tcBdr/>
        <a:fill>
          <a:solidFill>
            <a:srgbClr val="FFEF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CAD6"/>
          </a:solidFill>
        </a:fill>
      </a:tcStyle>
    </a:wholeTbl>
    <a:band2H>
      <a:tcTxStyle/>
      <a:tcStyle>
        <a:tcBdr/>
        <a:fill>
          <a:solidFill>
            <a:srgbClr val="F0E6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F"/>
          </a:solidFill>
        </a:fill>
      </a:tcStyle>
    </a:wholeTbl>
    <a:band2H>
      <a:tcTxStyle/>
      <a:tcStyle>
        <a:tcBdr/>
        <a:fill>
          <a:solidFill>
            <a:srgbClr val="E6E9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C1C1C"/>
              </a:solidFill>
              <a:prstDash val="solid"/>
              <a:round/>
            </a:ln>
          </a:top>
          <a:bottom>
            <a:ln w="25400" cap="flat">
              <a:solidFill>
                <a:srgbClr val="1C1C1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C1C1C"/>
              </a:solidFill>
              <a:prstDash val="solid"/>
              <a:round/>
            </a:ln>
          </a:top>
          <a:bottom>
            <a:ln w="25400" cap="flat">
              <a:solidFill>
                <a:srgbClr val="1C1C1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C1C1C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C1C1C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C1C1C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5" autoAdjust="0"/>
    <p:restoredTop sz="91859"/>
  </p:normalViewPr>
  <p:slideViewPr>
    <p:cSldViewPr snapToGrid="0" snapToObjects="1">
      <p:cViewPr varScale="1">
        <p:scale>
          <a:sx n="65" d="100"/>
          <a:sy n="65" d="100"/>
        </p:scale>
        <p:origin x="870" y="72"/>
      </p:cViewPr>
      <p:guideLst>
        <p:guide orient="horz" pos="3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04" d="100"/>
          <a:sy n="104" d="100"/>
        </p:scale>
        <p:origin x="41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D275F-25C1-42DF-99B8-83AD4C40940D}" type="doc">
      <dgm:prSet loTypeId="urn:microsoft.com/office/officeart/2005/8/layout/process1" loCatId="process" qsTypeId="urn:microsoft.com/office/officeart/2005/8/quickstyle/3d4" qsCatId="3D" csTypeId="urn:microsoft.com/office/officeart/2005/8/colors/accent5_5" csCatId="accent5" phldr="1"/>
      <dgm:spPr/>
    </dgm:pt>
    <dgm:pt modelId="{8D50F1D5-06AD-43C9-B53C-EC175BBFFF61}">
      <dgm:prSet phldrT="[Text]"/>
      <dgm:spPr/>
      <dgm:t>
        <a:bodyPr/>
        <a:lstStyle/>
        <a:p>
          <a:r>
            <a:rPr lang="en-GB" dirty="0" smtClean="0"/>
            <a:t>Low quality sample</a:t>
          </a:r>
          <a:endParaRPr lang="en-GB" dirty="0"/>
        </a:p>
      </dgm:t>
    </dgm:pt>
    <dgm:pt modelId="{166AD023-0F8E-4CC3-AF0D-3F337B9B554D}" type="parTrans" cxnId="{DCFE0278-7FF7-4036-8D02-A9A7D8D31C8E}">
      <dgm:prSet/>
      <dgm:spPr/>
      <dgm:t>
        <a:bodyPr/>
        <a:lstStyle/>
        <a:p>
          <a:endParaRPr lang="en-GB"/>
        </a:p>
      </dgm:t>
    </dgm:pt>
    <dgm:pt modelId="{1034E8C5-CBAB-40D8-8955-3D8C681D0EC4}" type="sibTrans" cxnId="{DCFE0278-7FF7-4036-8D02-A9A7D8D31C8E}">
      <dgm:prSet/>
      <dgm:spPr/>
      <dgm:t>
        <a:bodyPr/>
        <a:lstStyle/>
        <a:p>
          <a:endParaRPr lang="en-GB"/>
        </a:p>
      </dgm:t>
    </dgm:pt>
    <dgm:pt modelId="{76C3F4C1-0F0E-4818-BF43-23A2379EFCF1}">
      <dgm:prSet phldrT="[Text]"/>
      <dgm:spPr/>
      <dgm:t>
        <a:bodyPr/>
        <a:lstStyle/>
        <a:p>
          <a:r>
            <a:rPr lang="en-GB" dirty="0" smtClean="0"/>
            <a:t>Best ever sequencing run </a:t>
          </a:r>
          <a:endParaRPr lang="en-GB" dirty="0"/>
        </a:p>
      </dgm:t>
    </dgm:pt>
    <dgm:pt modelId="{17655855-46B2-4E89-B537-410380F5D567}" type="parTrans" cxnId="{1F196927-7D31-4CDF-82F0-7D671EE9B974}">
      <dgm:prSet/>
      <dgm:spPr/>
      <dgm:t>
        <a:bodyPr/>
        <a:lstStyle/>
        <a:p>
          <a:endParaRPr lang="en-GB"/>
        </a:p>
      </dgm:t>
    </dgm:pt>
    <dgm:pt modelId="{D1197879-DDA0-4BF8-9168-CCE78F316991}" type="sibTrans" cxnId="{1F196927-7D31-4CDF-82F0-7D671EE9B974}">
      <dgm:prSet/>
      <dgm:spPr/>
      <dgm:t>
        <a:bodyPr/>
        <a:lstStyle/>
        <a:p>
          <a:endParaRPr lang="en-GB"/>
        </a:p>
      </dgm:t>
    </dgm:pt>
    <dgm:pt modelId="{3C6A9394-4207-464F-A105-F97B6F542317}">
      <dgm:prSet phldrT="[Text]"/>
      <dgm:spPr/>
      <dgm:t>
        <a:bodyPr/>
        <a:lstStyle/>
        <a:p>
          <a:r>
            <a:rPr lang="en-GB" dirty="0" smtClean="0"/>
            <a:t>Low quality results</a:t>
          </a:r>
          <a:endParaRPr lang="en-GB" dirty="0"/>
        </a:p>
      </dgm:t>
    </dgm:pt>
    <dgm:pt modelId="{B7BF930F-5143-45E4-93D9-5C2FFA1D37B0}" type="parTrans" cxnId="{2CB4488B-739F-4632-94A8-4EA2E6DF6E26}">
      <dgm:prSet/>
      <dgm:spPr/>
      <dgm:t>
        <a:bodyPr/>
        <a:lstStyle/>
        <a:p>
          <a:endParaRPr lang="en-GB"/>
        </a:p>
      </dgm:t>
    </dgm:pt>
    <dgm:pt modelId="{6D5E6501-1136-4F97-B760-BB5AAED3B178}" type="sibTrans" cxnId="{2CB4488B-739F-4632-94A8-4EA2E6DF6E26}">
      <dgm:prSet/>
      <dgm:spPr/>
      <dgm:t>
        <a:bodyPr/>
        <a:lstStyle/>
        <a:p>
          <a:endParaRPr lang="en-GB"/>
        </a:p>
      </dgm:t>
    </dgm:pt>
    <dgm:pt modelId="{46235E38-4C30-4FED-8E6F-B1E79CA4210F}" type="pres">
      <dgm:prSet presAssocID="{DDBD275F-25C1-42DF-99B8-83AD4C40940D}" presName="Name0" presStyleCnt="0">
        <dgm:presLayoutVars>
          <dgm:dir/>
          <dgm:resizeHandles val="exact"/>
        </dgm:presLayoutVars>
      </dgm:prSet>
      <dgm:spPr/>
    </dgm:pt>
    <dgm:pt modelId="{E0878584-1C56-4C52-8AA5-9402D943478A}" type="pres">
      <dgm:prSet presAssocID="{8D50F1D5-06AD-43C9-B53C-EC175BBFFF6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AB90810-CB15-442E-AA9C-3C59209332E2}" type="pres">
      <dgm:prSet presAssocID="{1034E8C5-CBAB-40D8-8955-3D8C681D0EC4}" presName="sibTrans" presStyleLbl="sibTrans2D1" presStyleIdx="0" presStyleCnt="2"/>
      <dgm:spPr/>
      <dgm:t>
        <a:bodyPr/>
        <a:lstStyle/>
        <a:p>
          <a:endParaRPr lang="en-GB"/>
        </a:p>
      </dgm:t>
    </dgm:pt>
    <dgm:pt modelId="{A31A1793-E1DF-4D48-B2D7-9B3209396E7B}" type="pres">
      <dgm:prSet presAssocID="{1034E8C5-CBAB-40D8-8955-3D8C681D0EC4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85A59F76-1A87-42F8-8E09-9EC3CF1A07BE}" type="pres">
      <dgm:prSet presAssocID="{76C3F4C1-0F0E-4818-BF43-23A2379EFCF1}" presName="node" presStyleLbl="node1" presStyleIdx="1" presStyleCnt="3" custLinFactNeighborX="-5050" custLinFactNeighborY="-8888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F054F27-EF03-40C9-B1A5-2F371674F335}" type="pres">
      <dgm:prSet presAssocID="{D1197879-DDA0-4BF8-9168-CCE78F316991}" presName="sibTrans" presStyleLbl="sibTrans2D1" presStyleIdx="1" presStyleCnt="2"/>
      <dgm:spPr/>
      <dgm:t>
        <a:bodyPr/>
        <a:lstStyle/>
        <a:p>
          <a:endParaRPr lang="en-GB"/>
        </a:p>
      </dgm:t>
    </dgm:pt>
    <dgm:pt modelId="{4D6D4A61-2671-4C54-A990-58759E5F6279}" type="pres">
      <dgm:prSet presAssocID="{D1197879-DDA0-4BF8-9168-CCE78F316991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9133EE77-4402-4AFC-A931-F447E7484CA2}" type="pres">
      <dgm:prSet presAssocID="{3C6A9394-4207-464F-A105-F97B6F5423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ED0BF2D-6063-4E07-8129-8630D2DA265D}" type="presOf" srcId="{1034E8C5-CBAB-40D8-8955-3D8C681D0EC4}" destId="{2AB90810-CB15-442E-AA9C-3C59209332E2}" srcOrd="0" destOrd="0" presId="urn:microsoft.com/office/officeart/2005/8/layout/process1"/>
    <dgm:cxn modelId="{40183100-C32B-4A24-A5BA-C5EB2B5123CB}" type="presOf" srcId="{D1197879-DDA0-4BF8-9168-CCE78F316991}" destId="{3F054F27-EF03-40C9-B1A5-2F371674F335}" srcOrd="0" destOrd="0" presId="urn:microsoft.com/office/officeart/2005/8/layout/process1"/>
    <dgm:cxn modelId="{CF6170A5-DBEE-4102-9F06-9A3C322259A0}" type="presOf" srcId="{1034E8C5-CBAB-40D8-8955-3D8C681D0EC4}" destId="{A31A1793-E1DF-4D48-B2D7-9B3209396E7B}" srcOrd="1" destOrd="0" presId="urn:microsoft.com/office/officeart/2005/8/layout/process1"/>
    <dgm:cxn modelId="{5861E6BC-58C9-46EB-AF35-E3E836BE488C}" type="presOf" srcId="{DDBD275F-25C1-42DF-99B8-83AD4C40940D}" destId="{46235E38-4C30-4FED-8E6F-B1E79CA4210F}" srcOrd="0" destOrd="0" presId="urn:microsoft.com/office/officeart/2005/8/layout/process1"/>
    <dgm:cxn modelId="{DCFE0278-7FF7-4036-8D02-A9A7D8D31C8E}" srcId="{DDBD275F-25C1-42DF-99B8-83AD4C40940D}" destId="{8D50F1D5-06AD-43C9-B53C-EC175BBFFF61}" srcOrd="0" destOrd="0" parTransId="{166AD023-0F8E-4CC3-AF0D-3F337B9B554D}" sibTransId="{1034E8C5-CBAB-40D8-8955-3D8C681D0EC4}"/>
    <dgm:cxn modelId="{2CB4488B-739F-4632-94A8-4EA2E6DF6E26}" srcId="{DDBD275F-25C1-42DF-99B8-83AD4C40940D}" destId="{3C6A9394-4207-464F-A105-F97B6F542317}" srcOrd="2" destOrd="0" parTransId="{B7BF930F-5143-45E4-93D9-5C2FFA1D37B0}" sibTransId="{6D5E6501-1136-4F97-B760-BB5AAED3B178}"/>
    <dgm:cxn modelId="{1F196927-7D31-4CDF-82F0-7D671EE9B974}" srcId="{DDBD275F-25C1-42DF-99B8-83AD4C40940D}" destId="{76C3F4C1-0F0E-4818-BF43-23A2379EFCF1}" srcOrd="1" destOrd="0" parTransId="{17655855-46B2-4E89-B537-410380F5D567}" sibTransId="{D1197879-DDA0-4BF8-9168-CCE78F316991}"/>
    <dgm:cxn modelId="{D3ED9EDE-2890-438D-A466-C2F2B37413DD}" type="presOf" srcId="{3C6A9394-4207-464F-A105-F97B6F542317}" destId="{9133EE77-4402-4AFC-A931-F447E7484CA2}" srcOrd="0" destOrd="0" presId="urn:microsoft.com/office/officeart/2005/8/layout/process1"/>
    <dgm:cxn modelId="{FA02CC1A-1513-498A-9767-3DD889A84FF2}" type="presOf" srcId="{D1197879-DDA0-4BF8-9168-CCE78F316991}" destId="{4D6D4A61-2671-4C54-A990-58759E5F6279}" srcOrd="1" destOrd="0" presId="urn:microsoft.com/office/officeart/2005/8/layout/process1"/>
    <dgm:cxn modelId="{FB04527F-A947-4BC1-803B-2A64653E6BBE}" type="presOf" srcId="{8D50F1D5-06AD-43C9-B53C-EC175BBFFF61}" destId="{E0878584-1C56-4C52-8AA5-9402D943478A}" srcOrd="0" destOrd="0" presId="urn:microsoft.com/office/officeart/2005/8/layout/process1"/>
    <dgm:cxn modelId="{4C40A625-9816-47B2-8CA5-A9FA78662FF2}" type="presOf" srcId="{76C3F4C1-0F0E-4818-BF43-23A2379EFCF1}" destId="{85A59F76-1A87-42F8-8E09-9EC3CF1A07BE}" srcOrd="0" destOrd="0" presId="urn:microsoft.com/office/officeart/2005/8/layout/process1"/>
    <dgm:cxn modelId="{5FED9720-6251-481E-88E8-266ED7BB8524}" type="presParOf" srcId="{46235E38-4C30-4FED-8E6F-B1E79CA4210F}" destId="{E0878584-1C56-4C52-8AA5-9402D943478A}" srcOrd="0" destOrd="0" presId="urn:microsoft.com/office/officeart/2005/8/layout/process1"/>
    <dgm:cxn modelId="{FD40DD68-7ABB-41A9-AFC8-658FF47D045F}" type="presParOf" srcId="{46235E38-4C30-4FED-8E6F-B1E79CA4210F}" destId="{2AB90810-CB15-442E-AA9C-3C59209332E2}" srcOrd="1" destOrd="0" presId="urn:microsoft.com/office/officeart/2005/8/layout/process1"/>
    <dgm:cxn modelId="{B54AB11C-F16B-4008-AEB1-E4A8C29B7F94}" type="presParOf" srcId="{2AB90810-CB15-442E-AA9C-3C59209332E2}" destId="{A31A1793-E1DF-4D48-B2D7-9B3209396E7B}" srcOrd="0" destOrd="0" presId="urn:microsoft.com/office/officeart/2005/8/layout/process1"/>
    <dgm:cxn modelId="{C46E13B1-4846-4274-A8B8-5CC0ED5639C7}" type="presParOf" srcId="{46235E38-4C30-4FED-8E6F-B1E79CA4210F}" destId="{85A59F76-1A87-42F8-8E09-9EC3CF1A07BE}" srcOrd="2" destOrd="0" presId="urn:microsoft.com/office/officeart/2005/8/layout/process1"/>
    <dgm:cxn modelId="{84B2DF5A-27FD-4F05-9564-5A14094770C2}" type="presParOf" srcId="{46235E38-4C30-4FED-8E6F-B1E79CA4210F}" destId="{3F054F27-EF03-40C9-B1A5-2F371674F335}" srcOrd="3" destOrd="0" presId="urn:microsoft.com/office/officeart/2005/8/layout/process1"/>
    <dgm:cxn modelId="{F7C5CF95-7A58-42F2-959F-65F52A1F574E}" type="presParOf" srcId="{3F054F27-EF03-40C9-B1A5-2F371674F335}" destId="{4D6D4A61-2671-4C54-A990-58759E5F6279}" srcOrd="0" destOrd="0" presId="urn:microsoft.com/office/officeart/2005/8/layout/process1"/>
    <dgm:cxn modelId="{0E6D9085-F6A6-43A9-A4BE-3AA2041F635F}" type="presParOf" srcId="{46235E38-4C30-4FED-8E6F-B1E79CA4210F}" destId="{9133EE77-4402-4AFC-A931-F447E7484CA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D275F-25C1-42DF-99B8-83AD4C40940D}" type="doc">
      <dgm:prSet loTypeId="urn:microsoft.com/office/officeart/2005/8/layout/process1" loCatId="process" qsTypeId="urn:microsoft.com/office/officeart/2005/8/quickstyle/3d4" qsCatId="3D" csTypeId="urn:microsoft.com/office/officeart/2005/8/colors/accent5_5" csCatId="accent5" phldr="1"/>
      <dgm:spPr/>
    </dgm:pt>
    <dgm:pt modelId="{8D50F1D5-06AD-43C9-B53C-EC175BBFFF61}">
      <dgm:prSet phldrT="[Text]"/>
      <dgm:spPr/>
      <dgm:t>
        <a:bodyPr/>
        <a:lstStyle/>
        <a:p>
          <a:r>
            <a:rPr lang="en-GB" dirty="0" smtClean="0"/>
            <a:t>High quality sample</a:t>
          </a:r>
          <a:endParaRPr lang="en-GB" dirty="0"/>
        </a:p>
      </dgm:t>
    </dgm:pt>
    <dgm:pt modelId="{166AD023-0F8E-4CC3-AF0D-3F337B9B554D}" type="parTrans" cxnId="{DCFE0278-7FF7-4036-8D02-A9A7D8D31C8E}">
      <dgm:prSet/>
      <dgm:spPr/>
      <dgm:t>
        <a:bodyPr/>
        <a:lstStyle/>
        <a:p>
          <a:endParaRPr lang="en-GB"/>
        </a:p>
      </dgm:t>
    </dgm:pt>
    <dgm:pt modelId="{1034E8C5-CBAB-40D8-8955-3D8C681D0EC4}" type="sibTrans" cxnId="{DCFE0278-7FF7-4036-8D02-A9A7D8D31C8E}">
      <dgm:prSet/>
      <dgm:spPr/>
      <dgm:t>
        <a:bodyPr/>
        <a:lstStyle/>
        <a:p>
          <a:endParaRPr lang="en-GB"/>
        </a:p>
      </dgm:t>
    </dgm:pt>
    <dgm:pt modelId="{76C3F4C1-0F0E-4818-BF43-23A2379EFCF1}">
      <dgm:prSet phldrT="[Text]"/>
      <dgm:spPr/>
      <dgm:t>
        <a:bodyPr/>
        <a:lstStyle/>
        <a:p>
          <a:r>
            <a:rPr lang="en-GB" dirty="0" smtClean="0"/>
            <a:t>Best ever sequencing run </a:t>
          </a:r>
          <a:endParaRPr lang="en-GB" dirty="0"/>
        </a:p>
      </dgm:t>
    </dgm:pt>
    <dgm:pt modelId="{17655855-46B2-4E89-B537-410380F5D567}" type="parTrans" cxnId="{1F196927-7D31-4CDF-82F0-7D671EE9B974}">
      <dgm:prSet/>
      <dgm:spPr/>
      <dgm:t>
        <a:bodyPr/>
        <a:lstStyle/>
        <a:p>
          <a:endParaRPr lang="en-GB"/>
        </a:p>
      </dgm:t>
    </dgm:pt>
    <dgm:pt modelId="{D1197879-DDA0-4BF8-9168-CCE78F316991}" type="sibTrans" cxnId="{1F196927-7D31-4CDF-82F0-7D671EE9B974}">
      <dgm:prSet/>
      <dgm:spPr/>
      <dgm:t>
        <a:bodyPr/>
        <a:lstStyle/>
        <a:p>
          <a:endParaRPr lang="en-GB"/>
        </a:p>
      </dgm:t>
    </dgm:pt>
    <dgm:pt modelId="{3C6A9394-4207-464F-A105-F97B6F542317}">
      <dgm:prSet phldrT="[Text]"/>
      <dgm:spPr/>
      <dgm:t>
        <a:bodyPr/>
        <a:lstStyle/>
        <a:p>
          <a:r>
            <a:rPr lang="en-GB" dirty="0" smtClean="0"/>
            <a:t>High quality results</a:t>
          </a:r>
          <a:endParaRPr lang="en-GB" dirty="0"/>
        </a:p>
      </dgm:t>
    </dgm:pt>
    <dgm:pt modelId="{B7BF930F-5143-45E4-93D9-5C2FFA1D37B0}" type="parTrans" cxnId="{2CB4488B-739F-4632-94A8-4EA2E6DF6E26}">
      <dgm:prSet/>
      <dgm:spPr/>
      <dgm:t>
        <a:bodyPr/>
        <a:lstStyle/>
        <a:p>
          <a:endParaRPr lang="en-GB"/>
        </a:p>
      </dgm:t>
    </dgm:pt>
    <dgm:pt modelId="{6D5E6501-1136-4F97-B760-BB5AAED3B178}" type="sibTrans" cxnId="{2CB4488B-739F-4632-94A8-4EA2E6DF6E26}">
      <dgm:prSet/>
      <dgm:spPr/>
      <dgm:t>
        <a:bodyPr/>
        <a:lstStyle/>
        <a:p>
          <a:endParaRPr lang="en-GB"/>
        </a:p>
      </dgm:t>
    </dgm:pt>
    <dgm:pt modelId="{46235E38-4C30-4FED-8E6F-B1E79CA4210F}" type="pres">
      <dgm:prSet presAssocID="{DDBD275F-25C1-42DF-99B8-83AD4C40940D}" presName="Name0" presStyleCnt="0">
        <dgm:presLayoutVars>
          <dgm:dir/>
          <dgm:resizeHandles val="exact"/>
        </dgm:presLayoutVars>
      </dgm:prSet>
      <dgm:spPr/>
    </dgm:pt>
    <dgm:pt modelId="{E0878584-1C56-4C52-8AA5-9402D943478A}" type="pres">
      <dgm:prSet presAssocID="{8D50F1D5-06AD-43C9-B53C-EC175BBFFF6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AB90810-CB15-442E-AA9C-3C59209332E2}" type="pres">
      <dgm:prSet presAssocID="{1034E8C5-CBAB-40D8-8955-3D8C681D0EC4}" presName="sibTrans" presStyleLbl="sibTrans2D1" presStyleIdx="0" presStyleCnt="2"/>
      <dgm:spPr/>
      <dgm:t>
        <a:bodyPr/>
        <a:lstStyle/>
        <a:p>
          <a:endParaRPr lang="en-GB"/>
        </a:p>
      </dgm:t>
    </dgm:pt>
    <dgm:pt modelId="{A31A1793-E1DF-4D48-B2D7-9B3209396E7B}" type="pres">
      <dgm:prSet presAssocID="{1034E8C5-CBAB-40D8-8955-3D8C681D0EC4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85A59F76-1A87-42F8-8E09-9EC3CF1A07BE}" type="pres">
      <dgm:prSet presAssocID="{76C3F4C1-0F0E-4818-BF43-23A2379EFCF1}" presName="node" presStyleLbl="node1" presStyleIdx="1" presStyleCnt="3" custLinFactNeighborX="-5050" custLinFactNeighborY="-8686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F054F27-EF03-40C9-B1A5-2F371674F335}" type="pres">
      <dgm:prSet presAssocID="{D1197879-DDA0-4BF8-9168-CCE78F316991}" presName="sibTrans" presStyleLbl="sibTrans2D1" presStyleIdx="1" presStyleCnt="2"/>
      <dgm:spPr/>
      <dgm:t>
        <a:bodyPr/>
        <a:lstStyle/>
        <a:p>
          <a:endParaRPr lang="en-GB"/>
        </a:p>
      </dgm:t>
    </dgm:pt>
    <dgm:pt modelId="{4D6D4A61-2671-4C54-A990-58759E5F6279}" type="pres">
      <dgm:prSet presAssocID="{D1197879-DDA0-4BF8-9168-CCE78F316991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9133EE77-4402-4AFC-A931-F447E7484CA2}" type="pres">
      <dgm:prSet presAssocID="{3C6A9394-4207-464F-A105-F97B6F5423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33CC808-7291-4489-A61A-7999830AF24F}" type="presOf" srcId="{8D50F1D5-06AD-43C9-B53C-EC175BBFFF61}" destId="{E0878584-1C56-4C52-8AA5-9402D943478A}" srcOrd="0" destOrd="0" presId="urn:microsoft.com/office/officeart/2005/8/layout/process1"/>
    <dgm:cxn modelId="{BDFE93ED-536C-46D0-9296-192C4911C746}" type="presOf" srcId="{D1197879-DDA0-4BF8-9168-CCE78F316991}" destId="{4D6D4A61-2671-4C54-A990-58759E5F6279}" srcOrd="1" destOrd="0" presId="urn:microsoft.com/office/officeart/2005/8/layout/process1"/>
    <dgm:cxn modelId="{C119E38D-0D45-4373-A827-2A5BAEC18621}" type="presOf" srcId="{1034E8C5-CBAB-40D8-8955-3D8C681D0EC4}" destId="{A31A1793-E1DF-4D48-B2D7-9B3209396E7B}" srcOrd="1" destOrd="0" presId="urn:microsoft.com/office/officeart/2005/8/layout/process1"/>
    <dgm:cxn modelId="{C5520E7C-F560-4E25-A141-F60B8D0862E3}" type="presOf" srcId="{1034E8C5-CBAB-40D8-8955-3D8C681D0EC4}" destId="{2AB90810-CB15-442E-AA9C-3C59209332E2}" srcOrd="0" destOrd="0" presId="urn:microsoft.com/office/officeart/2005/8/layout/process1"/>
    <dgm:cxn modelId="{FE1F8729-4F65-44D4-939D-30ABC164BC3D}" type="presOf" srcId="{3C6A9394-4207-464F-A105-F97B6F542317}" destId="{9133EE77-4402-4AFC-A931-F447E7484CA2}" srcOrd="0" destOrd="0" presId="urn:microsoft.com/office/officeart/2005/8/layout/process1"/>
    <dgm:cxn modelId="{3E31491F-BEB7-433C-BCA3-1A14F545BF31}" type="presOf" srcId="{76C3F4C1-0F0E-4818-BF43-23A2379EFCF1}" destId="{85A59F76-1A87-42F8-8E09-9EC3CF1A07BE}" srcOrd="0" destOrd="0" presId="urn:microsoft.com/office/officeart/2005/8/layout/process1"/>
    <dgm:cxn modelId="{DCFE0278-7FF7-4036-8D02-A9A7D8D31C8E}" srcId="{DDBD275F-25C1-42DF-99B8-83AD4C40940D}" destId="{8D50F1D5-06AD-43C9-B53C-EC175BBFFF61}" srcOrd="0" destOrd="0" parTransId="{166AD023-0F8E-4CC3-AF0D-3F337B9B554D}" sibTransId="{1034E8C5-CBAB-40D8-8955-3D8C681D0EC4}"/>
    <dgm:cxn modelId="{2CB4488B-739F-4632-94A8-4EA2E6DF6E26}" srcId="{DDBD275F-25C1-42DF-99B8-83AD4C40940D}" destId="{3C6A9394-4207-464F-A105-F97B6F542317}" srcOrd="2" destOrd="0" parTransId="{B7BF930F-5143-45E4-93D9-5C2FFA1D37B0}" sibTransId="{6D5E6501-1136-4F97-B760-BB5AAED3B178}"/>
    <dgm:cxn modelId="{1F196927-7D31-4CDF-82F0-7D671EE9B974}" srcId="{DDBD275F-25C1-42DF-99B8-83AD4C40940D}" destId="{76C3F4C1-0F0E-4818-BF43-23A2379EFCF1}" srcOrd="1" destOrd="0" parTransId="{17655855-46B2-4E89-B537-410380F5D567}" sibTransId="{D1197879-DDA0-4BF8-9168-CCE78F316991}"/>
    <dgm:cxn modelId="{4ABB06E2-ADD3-4171-B938-02FF364F2D93}" type="presOf" srcId="{D1197879-DDA0-4BF8-9168-CCE78F316991}" destId="{3F054F27-EF03-40C9-B1A5-2F371674F335}" srcOrd="0" destOrd="0" presId="urn:microsoft.com/office/officeart/2005/8/layout/process1"/>
    <dgm:cxn modelId="{083497EF-B3AC-4323-80FC-B45497A0387B}" type="presOf" srcId="{DDBD275F-25C1-42DF-99B8-83AD4C40940D}" destId="{46235E38-4C30-4FED-8E6F-B1E79CA4210F}" srcOrd="0" destOrd="0" presId="urn:microsoft.com/office/officeart/2005/8/layout/process1"/>
    <dgm:cxn modelId="{AD4CE41C-A618-49AE-ACE7-BE2060FD111D}" type="presParOf" srcId="{46235E38-4C30-4FED-8E6F-B1E79CA4210F}" destId="{E0878584-1C56-4C52-8AA5-9402D943478A}" srcOrd="0" destOrd="0" presId="urn:microsoft.com/office/officeart/2005/8/layout/process1"/>
    <dgm:cxn modelId="{E37A3BB1-0ABD-4FA6-83C3-BB71DAC6553A}" type="presParOf" srcId="{46235E38-4C30-4FED-8E6F-B1E79CA4210F}" destId="{2AB90810-CB15-442E-AA9C-3C59209332E2}" srcOrd="1" destOrd="0" presId="urn:microsoft.com/office/officeart/2005/8/layout/process1"/>
    <dgm:cxn modelId="{3A430372-A758-406C-8C61-7BB263D04E16}" type="presParOf" srcId="{2AB90810-CB15-442E-AA9C-3C59209332E2}" destId="{A31A1793-E1DF-4D48-B2D7-9B3209396E7B}" srcOrd="0" destOrd="0" presId="urn:microsoft.com/office/officeart/2005/8/layout/process1"/>
    <dgm:cxn modelId="{D0FC16FD-1684-4416-AA7A-6F46D082646B}" type="presParOf" srcId="{46235E38-4C30-4FED-8E6F-B1E79CA4210F}" destId="{85A59F76-1A87-42F8-8E09-9EC3CF1A07BE}" srcOrd="2" destOrd="0" presId="urn:microsoft.com/office/officeart/2005/8/layout/process1"/>
    <dgm:cxn modelId="{45B4819F-09FC-4224-80B9-5A3F499A11E2}" type="presParOf" srcId="{46235E38-4C30-4FED-8E6F-B1E79CA4210F}" destId="{3F054F27-EF03-40C9-B1A5-2F371674F335}" srcOrd="3" destOrd="0" presId="urn:microsoft.com/office/officeart/2005/8/layout/process1"/>
    <dgm:cxn modelId="{FE29CBE4-5350-4B85-A21F-678A8A595B1D}" type="presParOf" srcId="{3F054F27-EF03-40C9-B1A5-2F371674F335}" destId="{4D6D4A61-2671-4C54-A990-58759E5F6279}" srcOrd="0" destOrd="0" presId="urn:microsoft.com/office/officeart/2005/8/layout/process1"/>
    <dgm:cxn modelId="{516B25F9-0E72-45D5-9A07-4C275C218829}" type="presParOf" srcId="{46235E38-4C30-4FED-8E6F-B1E79CA4210F}" destId="{9133EE77-4402-4AFC-A931-F447E7484CA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B943815-E035-5E43-B5CF-E7B83E646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6F7BC28-2C47-9F44-A1C5-AA40B4037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428DE-17B6-5A47-969D-FBCC09713C0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7EA70D8-E16E-174F-AFC1-B8F715406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3287AB-D7F6-5246-B9EC-F21D14CE07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80D20-DCD7-1743-A704-C60986AEF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4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3443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218663" latinLnBrk="0">
      <a:defRPr sz="1500">
        <a:latin typeface="+mn-lt"/>
        <a:ea typeface="+mn-ea"/>
        <a:cs typeface="+mn-cs"/>
        <a:sym typeface="Calibri"/>
      </a:defRPr>
    </a:lvl1pPr>
    <a:lvl2pPr indent="228591" defTabSz="1218663" latinLnBrk="0">
      <a:defRPr sz="1500">
        <a:latin typeface="+mn-lt"/>
        <a:ea typeface="+mn-ea"/>
        <a:cs typeface="+mn-cs"/>
        <a:sym typeface="Calibri"/>
      </a:defRPr>
    </a:lvl2pPr>
    <a:lvl3pPr indent="457182" defTabSz="1218663" latinLnBrk="0">
      <a:defRPr sz="1500">
        <a:latin typeface="+mn-lt"/>
        <a:ea typeface="+mn-ea"/>
        <a:cs typeface="+mn-cs"/>
        <a:sym typeface="Calibri"/>
      </a:defRPr>
    </a:lvl3pPr>
    <a:lvl4pPr indent="685773" defTabSz="1218663" latinLnBrk="0">
      <a:defRPr sz="1500">
        <a:latin typeface="+mn-lt"/>
        <a:ea typeface="+mn-ea"/>
        <a:cs typeface="+mn-cs"/>
        <a:sym typeface="Calibri"/>
      </a:defRPr>
    </a:lvl4pPr>
    <a:lvl5pPr indent="914363" defTabSz="1218663" latinLnBrk="0">
      <a:defRPr sz="1500">
        <a:latin typeface="+mn-lt"/>
        <a:ea typeface="+mn-ea"/>
        <a:cs typeface="+mn-cs"/>
        <a:sym typeface="Calibri"/>
      </a:defRPr>
    </a:lvl5pPr>
    <a:lvl6pPr indent="1142954" defTabSz="1218663" latinLnBrk="0">
      <a:defRPr sz="1500">
        <a:latin typeface="+mn-lt"/>
        <a:ea typeface="+mn-ea"/>
        <a:cs typeface="+mn-cs"/>
        <a:sym typeface="Calibri"/>
      </a:defRPr>
    </a:lvl6pPr>
    <a:lvl7pPr indent="1371545" defTabSz="1218663" latinLnBrk="0">
      <a:defRPr sz="1500">
        <a:latin typeface="+mn-lt"/>
        <a:ea typeface="+mn-ea"/>
        <a:cs typeface="+mn-cs"/>
        <a:sym typeface="Calibri"/>
      </a:defRPr>
    </a:lvl7pPr>
    <a:lvl8pPr indent="1600136" defTabSz="1218663" latinLnBrk="0">
      <a:defRPr sz="1500">
        <a:latin typeface="+mn-lt"/>
        <a:ea typeface="+mn-ea"/>
        <a:cs typeface="+mn-cs"/>
        <a:sym typeface="Calibri"/>
      </a:defRPr>
    </a:lvl8pPr>
    <a:lvl9pPr indent="1828727" defTabSz="1218663" latinLnBrk="0">
      <a:defRPr sz="15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Plebani</a:t>
            </a:r>
            <a:r>
              <a:rPr lang="en-GB" dirty="0" smtClean="0"/>
              <a:t> M. Quality indicators to detect pre-analytical errors in laboratory testing. </a:t>
            </a:r>
            <a:r>
              <a:rPr lang="en-GB" dirty="0" err="1" smtClean="0"/>
              <a:t>Clin</a:t>
            </a:r>
            <a:r>
              <a:rPr lang="en-GB" dirty="0" smtClean="0"/>
              <a:t> </a:t>
            </a:r>
            <a:r>
              <a:rPr lang="en-GB" dirty="0" err="1" smtClean="0"/>
              <a:t>Biochem</a:t>
            </a:r>
            <a:r>
              <a:rPr lang="en-GB" dirty="0" smtClean="0"/>
              <a:t> Rev. 2012;33(3):85–8.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80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38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DD34507-30DD-004E-804B-46B8414070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1222" y="1132248"/>
            <a:ext cx="5814390" cy="5720175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292093791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1E28F44-E777-6544-8ED3-65F3C79EF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481" y="-660400"/>
            <a:ext cx="12228277" cy="8123879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51644685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D6C3F2-985F-7C44-A4B8-280002DB4812}"/>
              </a:ext>
            </a:extLst>
          </p:cNvPr>
          <p:cNvSpPr/>
          <p:nvPr userDrawn="1"/>
        </p:nvSpPr>
        <p:spPr>
          <a:xfrm>
            <a:off x="5640" y="2"/>
            <a:ext cx="12186360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8" descr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11"/>
          <p:cNvSpPr txBox="1"/>
          <p:nvPr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23" name="TextBox 1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E97E19C5-6998-0540-8B57-68203EA2B24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922522A4-A4E4-1941-A869-B6B2592B8C3B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203585578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347954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30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98822" y="381000"/>
            <a:ext cx="10618428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48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103" name="Rectangle 31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302000" y="2421134"/>
            <a:ext cx="5588000" cy="218412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lnSpc>
                <a:spcPct val="114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. </a:t>
            </a:r>
          </a:p>
        </p:txBody>
      </p:sp>
      <p:pic>
        <p:nvPicPr>
          <p:cNvPr id="8" name="Picture 9" descr="Picture 9">
            <a:extLst>
              <a:ext uri="{FF2B5EF4-FFF2-40B4-BE49-F238E27FC236}">
                <a16:creationId xmlns="" xmlns:a16="http://schemas.microsoft.com/office/drawing/2014/main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CD6DFAC0-41F9-7C4E-BE20-46A2F2F49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6045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71B6451-C8D4-2A46-8DB2-AE52CE515748}"/>
              </a:ext>
            </a:extLst>
          </p:cNvPr>
          <p:cNvSpPr/>
          <p:nvPr userDrawn="1"/>
        </p:nvSpPr>
        <p:spPr>
          <a:xfrm>
            <a:off x="0" y="1"/>
            <a:ext cx="12192000" cy="6886574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2C8AAB89-E7DD-E04E-BD31-AB6B27C7F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/>
              <a:pPr/>
              <a:t>‹#›</a:t>
            </a:fld>
            <a:endParaRPr lang="en-US" sz="1050" dirty="0"/>
          </a:p>
        </p:txBody>
      </p:sp>
      <p:sp>
        <p:nvSpPr>
          <p:cNvPr id="8" name="TextBox 13">
            <a:extLst>
              <a:ext uri="{FF2B5EF4-FFF2-40B4-BE49-F238E27FC236}">
                <a16:creationId xmlns="" xmlns:a16="http://schemas.microsoft.com/office/drawing/2014/main" id="{958ED046-6DA3-D347-9E05-C18AC3909D1A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="" xmlns:a16="http://schemas.microsoft.com/office/drawing/2014/main" id="{2C7A1849-20A1-7D49-8918-466B3E622566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016658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Picture 9">
            <a:extLst>
              <a:ext uri="{FF2B5EF4-FFF2-40B4-BE49-F238E27FC236}">
                <a16:creationId xmlns="" xmlns:a16="http://schemas.microsoft.com/office/drawing/2014/main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13">
            <a:extLst>
              <a:ext uri="{FF2B5EF4-FFF2-40B4-BE49-F238E27FC236}">
                <a16:creationId xmlns="" xmlns:a16="http://schemas.microsoft.com/office/drawing/2014/main" id="{159B61E5-B230-5146-8311-9C4487D69CA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="" xmlns:a16="http://schemas.microsoft.com/office/drawing/2014/main" id="{C9F869EB-83F0-524F-ADDE-D3018E2379FA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25916618-22FE-734A-A7FA-E8F9469D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866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–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5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16" name="TextBox 8"/>
          <p:cNvSpPr txBox="1">
            <a:spLocks noGrp="1"/>
          </p:cNvSpPr>
          <p:nvPr>
            <p:ph type="body" sz="half" idx="15" hasCustomPrompt="1"/>
          </p:nvPr>
        </p:nvSpPr>
        <p:spPr>
          <a:xfrm>
            <a:off x="381000" y="1064809"/>
            <a:ext cx="10445750" cy="40788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 defTabSz="507751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tabLst/>
              <a:defRPr sz="1800" b="0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vel dictum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fermentum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 </a:t>
            </a:r>
            <a:r>
              <a:rPr lang="en-US" dirty="0" err="1"/>
              <a:t>suscipit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lorem ac, gravida est. Duis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at dictum.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vel.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Etiam</a:t>
            </a:r>
            <a:r>
              <a:rPr lang="en-US" dirty="0"/>
              <a:t> vel </a:t>
            </a:r>
            <a:r>
              <a:rPr lang="en-US" dirty="0" err="1"/>
              <a:t>orci</a:t>
            </a:r>
            <a:r>
              <a:rPr lang="en-US" dirty="0"/>
              <a:t> diam.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et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Duis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nisi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. Maecenas non </a:t>
            </a:r>
            <a:r>
              <a:rPr lang="en-US" dirty="0" err="1"/>
              <a:t>massa</a:t>
            </a:r>
            <a:r>
              <a:rPr lang="en-US" dirty="0"/>
              <a:t> et lorem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in </a:t>
            </a:r>
            <a:r>
              <a:rPr lang="en-US" dirty="0" err="1"/>
              <a:t>tellus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libero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Integer id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/>
              <a:t>Nunc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at. </a:t>
            </a:r>
            <a:r>
              <a:rPr lang="en-US" dirty="0" err="1"/>
              <a:t>Nulla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magna. Nunc </a:t>
            </a:r>
            <a:r>
              <a:rPr lang="en-US" dirty="0" err="1"/>
              <a:t>tincidunt</a:t>
            </a:r>
            <a:r>
              <a:rPr lang="en-US" dirty="0"/>
              <a:t> vel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</a:t>
            </a:r>
          </a:p>
        </p:txBody>
      </p:sp>
      <p:pic>
        <p:nvPicPr>
          <p:cNvPr id="117" name="Picture 9" descr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A4B0BBB6-11D8-2D40-A83B-B156F0DE4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4506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Para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781A47D-490A-134A-B952-EC69B9987A7E}"/>
              </a:ext>
            </a:extLst>
          </p:cNvPr>
          <p:cNvSpPr/>
          <p:nvPr userDrawn="1"/>
        </p:nvSpPr>
        <p:spPr>
          <a:xfrm>
            <a:off x="11" y="6622195"/>
            <a:ext cx="12191999" cy="107523"/>
          </a:xfrm>
          <a:prstGeom prst="rect">
            <a:avLst/>
          </a:prstGeom>
          <a:solidFill>
            <a:srgbClr val="0160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/>
          </a:p>
        </p:txBody>
      </p:sp>
      <p:sp>
        <p:nvSpPr>
          <p:cNvPr id="148" name="TextBox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49203" y="414867"/>
            <a:ext cx="2201517" cy="738664"/>
          </a:xfrm>
          <a:prstGeom prst="rect">
            <a:avLst/>
          </a:prstGeom>
        </p:spPr>
        <p:txBody>
          <a:bodyPr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49" name="TextBox 6"/>
          <p:cNvSpPr txBox="1">
            <a:spLocks noGrp="1"/>
          </p:cNvSpPr>
          <p:nvPr>
            <p:ph type="body" sz="half" idx="14" hasCustomPrompt="1"/>
          </p:nvPr>
        </p:nvSpPr>
        <p:spPr>
          <a:xfrm>
            <a:off x="2799259" y="405494"/>
            <a:ext cx="5746908" cy="5750162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507751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iure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qui 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nihil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quo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?</a:t>
            </a:r>
          </a:p>
        </p:txBody>
      </p:sp>
      <p:sp>
        <p:nvSpPr>
          <p:cNvPr id="10" name="Rectangle 26">
            <a:extLst>
              <a:ext uri="{FF2B5EF4-FFF2-40B4-BE49-F238E27FC236}">
                <a16:creationId xmlns="" xmlns:a16="http://schemas.microsoft.com/office/drawing/2014/main" id="{33AEFE93-DD0D-F545-ADE1-0FF18A09B798}"/>
              </a:ext>
            </a:extLst>
          </p:cNvPr>
          <p:cNvSpPr/>
          <p:nvPr userDrawn="1"/>
        </p:nvSpPr>
        <p:spPr>
          <a:xfrm>
            <a:off x="2" y="6792691"/>
            <a:ext cx="12192001" cy="82244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Helvetica Neue Regular" panose="02000503000000020004" pitchFamily="2" charset="0"/>
              <a:ea typeface="Helvetica Neue Regular" panose="02000503000000020004" pitchFamily="2" charset="0"/>
              <a:cs typeface="Helvetica Neue Regular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3ECC99C-C6F7-5640-AC21-0B9B1093049A}"/>
              </a:ext>
            </a:extLst>
          </p:cNvPr>
          <p:cNvSpPr/>
          <p:nvPr userDrawn="1"/>
        </p:nvSpPr>
        <p:spPr>
          <a:xfrm>
            <a:off x="9189452" y="1"/>
            <a:ext cx="3010177" cy="6868744"/>
          </a:xfrm>
          <a:prstGeom prst="rect">
            <a:avLst/>
          </a:prstGeom>
          <a:gradFill flip="none" rotWithShape="1">
            <a:gsLst>
              <a:gs pos="82000">
                <a:srgbClr val="00558C"/>
              </a:gs>
              <a:gs pos="0">
                <a:srgbClr val="00B5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/>
          </a:p>
        </p:txBody>
      </p:sp>
      <p:pic>
        <p:nvPicPr>
          <p:cNvPr id="9" name="Picture 25" descr="Picture 25">
            <a:extLst>
              <a:ext uri="{FF2B5EF4-FFF2-40B4-BE49-F238E27FC236}">
                <a16:creationId xmlns="" xmlns:a16="http://schemas.microsoft.com/office/drawing/2014/main" id="{7A2931A2-00E8-B54A-AEA9-EE11B120C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 Placeholder 2">
            <a:extLst>
              <a:ext uri="{FF2B5EF4-FFF2-40B4-BE49-F238E27FC236}">
                <a16:creationId xmlns="" xmlns:a16="http://schemas.microsoft.com/office/drawing/2014/main" id="{0FAF74E1-1CC9-3B4A-B01B-5715FBB37CF0}"/>
              </a:ext>
            </a:extLst>
          </p:cNvPr>
          <p:cNvSpPr txBox="1">
            <a:spLocks/>
          </p:cNvSpPr>
          <p:nvPr userDrawn="1"/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defPPr marL="0" marR="0" indent="0" algn="l" defTabSz="109728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6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0" marR="0" indent="731190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462381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219357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92476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65595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438714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5118335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5849526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7D59D72-28F2-8145-A24E-B1E33F367397}" type="slidenum">
              <a:rPr lang="en-US" sz="1050" smtClean="0"/>
              <a:pPr/>
              <a:t>‹#›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5502171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or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>
            <a:extLst>
              <a:ext uri="{FF2B5EF4-FFF2-40B4-BE49-F238E27FC236}">
                <a16:creationId xmlns="" xmlns:a16="http://schemas.microsoft.com/office/drawing/2014/main" id="{6F1AA4A4-4666-0242-9DC9-9987F277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="" xmlns:a16="http://schemas.microsoft.com/office/drawing/2014/main" id="{5793AA17-F36E-D94C-8606-FFDB369B42DC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8" name="Picture 9" descr="Picture 9">
            <a:extLst>
              <a:ext uri="{FF2B5EF4-FFF2-40B4-BE49-F238E27FC236}">
                <a16:creationId xmlns="" xmlns:a16="http://schemas.microsoft.com/office/drawing/2014/main" id="{AF145386-6A18-A249-91FD-47A7A3E711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F39F0222-881C-6B43-B449-08A1855169DF}"/>
              </a:ext>
            </a:extLst>
          </p:cNvPr>
          <p:cNvSpPr/>
          <p:nvPr userDrawn="1"/>
        </p:nvSpPr>
        <p:spPr>
          <a:xfrm>
            <a:off x="8154256" y="1365251"/>
            <a:ext cx="3656744" cy="4873773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="" xmlns:a16="http://schemas.microsoft.com/office/drawing/2014/main" id="{89454A79-BF1D-E847-8001-B7EF4720E8E4}"/>
              </a:ext>
            </a:extLst>
          </p:cNvPr>
          <p:cNvSpPr/>
          <p:nvPr userDrawn="1"/>
        </p:nvSpPr>
        <p:spPr>
          <a:xfrm>
            <a:off x="8154256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27">
            <a:extLst>
              <a:ext uri="{FF2B5EF4-FFF2-40B4-BE49-F238E27FC236}">
                <a16:creationId xmlns="" xmlns:a16="http://schemas.microsoft.com/office/drawing/2014/main" id="{97029D1F-473A-304F-B972-2FF780DA55E9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8393187" y="1509360"/>
            <a:ext cx="321416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499B0311-AEDE-1C49-A515-45BD6B955911}"/>
              </a:ext>
            </a:extLst>
          </p:cNvPr>
          <p:cNvSpPr/>
          <p:nvPr userDrawn="1"/>
        </p:nvSpPr>
        <p:spPr>
          <a:xfrm>
            <a:off x="4292028" y="1365251"/>
            <a:ext cx="3656744" cy="487377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Rectangle 17">
            <a:extLst>
              <a:ext uri="{FF2B5EF4-FFF2-40B4-BE49-F238E27FC236}">
                <a16:creationId xmlns="" xmlns:a16="http://schemas.microsoft.com/office/drawing/2014/main" id="{D6F633A8-43AA-5C4B-A7FC-573400F0154A}"/>
              </a:ext>
            </a:extLst>
          </p:cNvPr>
          <p:cNvSpPr/>
          <p:nvPr userDrawn="1"/>
        </p:nvSpPr>
        <p:spPr>
          <a:xfrm>
            <a:off x="4292028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27">
            <a:extLst>
              <a:ext uri="{FF2B5EF4-FFF2-40B4-BE49-F238E27FC236}">
                <a16:creationId xmlns="" xmlns:a16="http://schemas.microsoft.com/office/drawing/2014/main" id="{E287EB7E-1E39-1042-92B4-DB82AE1F5D14}"/>
              </a:ext>
            </a:extLst>
          </p:cNvPr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4497483" y="1509360"/>
            <a:ext cx="326814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C93C28AE-6053-DE40-8DE8-4F549EAA2EE7}"/>
              </a:ext>
            </a:extLst>
          </p:cNvPr>
          <p:cNvSpPr/>
          <p:nvPr userDrawn="1"/>
        </p:nvSpPr>
        <p:spPr>
          <a:xfrm>
            <a:off x="380999" y="1365251"/>
            <a:ext cx="3656743" cy="48768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="" xmlns:a16="http://schemas.microsoft.com/office/drawing/2014/main" id="{83610DFA-7929-F14F-87AA-3A1E14906901}"/>
              </a:ext>
            </a:extLst>
          </p:cNvPr>
          <p:cNvSpPr/>
          <p:nvPr userDrawn="1"/>
        </p:nvSpPr>
        <p:spPr>
          <a:xfrm>
            <a:off x="381000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="" xmlns:a16="http://schemas.microsoft.com/office/drawing/2014/main" id="{E7E66EB3-7372-5A4F-9671-197FD51F4A49}"/>
              </a:ext>
            </a:extLst>
          </p:cNvPr>
          <p:cNvSpPr txBox="1">
            <a:spLocks noGrp="1"/>
          </p:cNvSpPr>
          <p:nvPr>
            <p:ph type="body" sz="quarter" idx="35" hasCustomPrompt="1"/>
          </p:nvPr>
        </p:nvSpPr>
        <p:spPr>
          <a:xfrm>
            <a:off x="615733" y="1509360"/>
            <a:ext cx="3216527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="" xmlns:a16="http://schemas.microsoft.com/office/drawing/2014/main" id="{EDDF5411-0810-7244-84E1-D8F87C5E991F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8E0D50-8505-5D45-9A84-87A2862F87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733" y="2301866"/>
            <a:ext cx="3216527" cy="3520989"/>
          </a:xfrm>
        </p:spPr>
        <p:txBody>
          <a:bodyPr/>
          <a:lstStyle>
            <a:lvl1pPr marL="0" marR="0" indent="0" algn="l" defTabSz="608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779A7EF-E136-6A4C-994C-967D49FE0D0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97483" y="2301867"/>
            <a:ext cx="3268148" cy="352098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8020B35-9F14-8241-A020-470FC4C23AE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3186" y="2301558"/>
            <a:ext cx="3214167" cy="352129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7848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C3BAD3E-FBFE-FD43-B4A6-56DD7578919F}"/>
              </a:ext>
            </a:extLst>
          </p:cNvPr>
          <p:cNvSpPr/>
          <p:nvPr userDrawn="1"/>
        </p:nvSpPr>
        <p:spPr>
          <a:xfrm>
            <a:off x="6240659" y="6134184"/>
            <a:ext cx="5565864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5565865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3" y="1380832"/>
            <a:ext cx="5565865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6" y="1551828"/>
            <a:ext cx="515554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="" xmlns:a16="http://schemas.microsoft.com/office/drawing/2014/main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="" xmlns:a16="http://schemas.microsoft.com/office/drawing/2014/main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="" xmlns:a16="http://schemas.microsoft.com/office/drawing/2014/main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E6E0DAAF-7351-3540-B521-81C6BABCC910}"/>
              </a:ext>
            </a:extLst>
          </p:cNvPr>
          <p:cNvSpPr/>
          <p:nvPr userDrawn="1"/>
        </p:nvSpPr>
        <p:spPr>
          <a:xfrm>
            <a:off x="6241242" y="1374364"/>
            <a:ext cx="5565865" cy="4880243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="" xmlns:a16="http://schemas.microsoft.com/office/drawing/2014/main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6448161" y="1544968"/>
            <a:ext cx="5217084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="" xmlns:a16="http://schemas.microsoft.com/office/drawing/2014/main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6" y="2033607"/>
            <a:ext cx="5143515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48161" y="2027328"/>
            <a:ext cx="5229114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9206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63BA92A-CEDC-7240-8AAE-68AD09AB07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201" y="1076837"/>
            <a:ext cx="5925928" cy="58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8199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940CA4A4-705C-ED4B-AF73-C2635086C551}"/>
              </a:ext>
            </a:extLst>
          </p:cNvPr>
          <p:cNvSpPr/>
          <p:nvPr userDrawn="1"/>
        </p:nvSpPr>
        <p:spPr>
          <a:xfrm>
            <a:off x="8152738" y="6134338"/>
            <a:ext cx="3655530" cy="118352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C3BAD3E-FBFE-FD43-B4A6-56DD7578919F}"/>
              </a:ext>
            </a:extLst>
          </p:cNvPr>
          <p:cNvSpPr/>
          <p:nvPr userDrawn="1"/>
        </p:nvSpPr>
        <p:spPr>
          <a:xfrm>
            <a:off x="4268231" y="6134337"/>
            <a:ext cx="3654370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3654369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4" y="1380832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7" y="1551828"/>
            <a:ext cx="324873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="" xmlns:a16="http://schemas.microsoft.com/office/drawing/2014/main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="" xmlns:a16="http://schemas.microsoft.com/office/drawing/2014/main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="" xmlns:a16="http://schemas.microsoft.com/office/drawing/2014/main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E6E0DAAF-7351-3540-B521-81C6BABCC910}"/>
              </a:ext>
            </a:extLst>
          </p:cNvPr>
          <p:cNvSpPr/>
          <p:nvPr userDrawn="1"/>
        </p:nvSpPr>
        <p:spPr>
          <a:xfrm>
            <a:off x="4268815" y="1380831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="" xmlns:a16="http://schemas.microsoft.com/office/drawing/2014/main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4472812" y="1544968"/>
            <a:ext cx="3308511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="" xmlns:a16="http://schemas.microsoft.com/office/drawing/2014/main" id="{C41E8E3D-22EF-0A4C-B048-75B9205ABEE1}"/>
              </a:ext>
            </a:extLst>
          </p:cNvPr>
          <p:cNvSpPr/>
          <p:nvPr userDrawn="1"/>
        </p:nvSpPr>
        <p:spPr>
          <a:xfrm>
            <a:off x="8152738" y="1380830"/>
            <a:ext cx="3654951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22">
            <a:extLst>
              <a:ext uri="{FF2B5EF4-FFF2-40B4-BE49-F238E27FC236}">
                <a16:creationId xmlns="" xmlns:a16="http://schemas.microsoft.com/office/drawing/2014/main" id="{A013ACE6-F4C7-B747-B08A-A02FBDE722BE}"/>
              </a:ext>
            </a:extLst>
          </p:cNvPr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8295197" y="1549990"/>
            <a:ext cx="330967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="" xmlns:a16="http://schemas.microsoft.com/office/drawing/2014/main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7" y="2033607"/>
            <a:ext cx="324873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72812" y="2027328"/>
            <a:ext cx="3320541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6C8FCBA-B93E-3345-91C8-58EEE39D0C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95197" y="2032350"/>
            <a:ext cx="330967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9725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 algn="r"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E46B577B-4C09-2A4E-9CC4-E7B92ADFB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8227029"/>
              </p:ext>
            </p:extLst>
          </p:nvPr>
        </p:nvGraphicFramePr>
        <p:xfrm>
          <a:off x="381000" y="1365250"/>
          <a:ext cx="11430006" cy="4572000"/>
        </p:xfrm>
        <a:graphic>
          <a:graphicData uri="http://schemas.openxmlformats.org/drawingml/2006/table">
            <a:tbl>
              <a:tblPr firstRow="1" firstCol="1" lastRow="1" bandCol="1"/>
              <a:tblGrid>
                <a:gridCol w="1632858">
                  <a:extLst>
                    <a:ext uri="{9D8B030D-6E8A-4147-A177-3AD203B41FA5}">
                      <a16:colId xmlns="" xmlns:a16="http://schemas.microsoft.com/office/drawing/2014/main" val="289153483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187473332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1150758101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51135484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790995359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406346081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636478116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5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6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9313976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8C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529792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E2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82252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E53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24870287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7D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8264225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7173340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162D6B9-CCDE-2A4A-A1E9-379CC307D484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412753" y="396029"/>
            <a:ext cx="1041399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Table headline goes here</a:t>
            </a:r>
          </a:p>
        </p:txBody>
      </p:sp>
      <p:pic>
        <p:nvPicPr>
          <p:cNvPr id="7" name="Picture 9" descr="Picture 9">
            <a:extLst>
              <a:ext uri="{FF2B5EF4-FFF2-40B4-BE49-F238E27FC236}">
                <a16:creationId xmlns="" xmlns:a16="http://schemas.microsoft.com/office/drawing/2014/main" id="{1B45F6EF-E31A-D046-906D-E4D574547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022C74-7251-434A-B2CE-383C8C06BFB1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412753" y="879920"/>
            <a:ext cx="10413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4344960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636CFAC-14EB-2D49-8F0F-AB51E860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4182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48126B-9188-A64B-B9AF-16BDF193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1C941E5-90B1-9743-A698-FCEFDE139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434F14-97E3-184C-AB90-707484BDE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1853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7BDFAF-4469-3B4E-8D47-4C30FE0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1B4E02-66EC-AA41-AD1E-194E168E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7F08F87-45C5-264D-8ABC-C986E4E5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7B08-D881-F249-801D-C6BB4B70ACC5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8BE863-6F78-254B-BAA7-A9CE27E0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18371D-0070-104C-A946-6EDD772D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663B0-5370-9140-98B5-B4B125FA7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9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CDDCDC-5B69-834C-BC2A-645DB54A9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365" y="1839074"/>
            <a:ext cx="7591318" cy="50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0403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C4A3011-DE16-8849-99FF-1C5E4E18EB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401" y="1789878"/>
            <a:ext cx="7650823" cy="51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8452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F4EE3F4-B1E6-6E44-8729-B4054A09A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083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27F91A1-88A7-8143-9B47-83706A35D8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49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D12521D-BB17-1E42-BBB5-CB201C1CE5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9326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51E304B-BA23-F748-B58A-F9269AD25D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427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2115089-E8C6-9C4A-A7E7-9BB8F1E7E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0" r="7926" b="1439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395749121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81000" y="406979"/>
            <a:ext cx="11430000" cy="95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</a:t>
            </a:r>
            <a:r>
              <a:rPr lang="en-US" dirty="0"/>
              <a:t>t</a:t>
            </a:r>
            <a:r>
              <a:rPr dirty="0"/>
              <a:t>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365250"/>
            <a:ext cx="11430000" cy="5111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="" xmlns:a16="http://schemas.microsoft.com/office/drawing/2014/main" id="{F045E479-FC87-4043-A2C2-AAAE967A848B}"/>
              </a:ext>
            </a:extLst>
          </p:cNvPr>
          <p:cNvSpPr/>
          <p:nvPr/>
        </p:nvSpPr>
        <p:spPr>
          <a:xfrm>
            <a:off x="0" y="6625769"/>
            <a:ext cx="12192000" cy="114300"/>
          </a:xfrm>
          <a:prstGeom prst="rect">
            <a:avLst/>
          </a:prstGeom>
          <a:solidFill>
            <a:srgbClr val="0160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solidFill>
                <a:srgbClr val="00B5E2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26">
            <a:extLst>
              <a:ext uri="{FF2B5EF4-FFF2-40B4-BE49-F238E27FC236}">
                <a16:creationId xmlns="" xmlns:a16="http://schemas.microsoft.com/office/drawing/2014/main" id="{C26A0D09-69C3-9240-87CB-2D6A0C55348E}"/>
              </a:ext>
            </a:extLst>
          </p:cNvPr>
          <p:cNvSpPr/>
          <p:nvPr/>
        </p:nvSpPr>
        <p:spPr>
          <a:xfrm>
            <a:off x="0" y="6740069"/>
            <a:ext cx="12192001" cy="114300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="" xmlns:a16="http://schemas.microsoft.com/office/drawing/2014/main" id="{42D21EF9-CEB4-624F-870A-343E0DF3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72" r:id="rId13"/>
    <p:sldLayoutId id="2147483687" r:id="rId14"/>
    <p:sldLayoutId id="2147483690" r:id="rId15"/>
    <p:sldLayoutId id="2147483676" r:id="rId16"/>
    <p:sldLayoutId id="2147483671" r:id="rId17"/>
    <p:sldLayoutId id="2147483673" r:id="rId18"/>
    <p:sldLayoutId id="2147483674" r:id="rId19"/>
    <p:sldLayoutId id="2147483675" r:id="rId20"/>
    <p:sldLayoutId id="2147483667" r:id="rId21"/>
    <p:sldLayoutId id="2147483670" r:id="rId22"/>
    <p:sldLayoutId id="2147483701" r:id="rId23"/>
    <p:sldLayoutId id="2147483702" r:id="rId24"/>
  </p:sldLayoutIdLst>
  <p:transition spd="med"/>
  <p:hf sldNum="0" hdr="0" ftr="0" dt="0"/>
  <p:txStyles>
    <p:titleStyle>
      <a:lvl1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54521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2pPr>
      <a:lvl3pPr marL="78881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3pPr>
      <a:lvl4pPr marL="103242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4pPr>
      <a:lvl5pPr marL="127602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5pPr>
      <a:lvl6pPr marL="3349396" marR="0" indent="-304489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958377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4567359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5176342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09301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18602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8279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4372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046506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655807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265109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487441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720" userDrawn="1">
          <p15:clr>
            <a:srgbClr val="F26B43"/>
          </p15:clr>
        </p15:guide>
        <p15:guide id="4" pos="860" userDrawn="1">
          <p15:clr>
            <a:srgbClr val="F26B43"/>
          </p15:clr>
        </p15:guide>
        <p15:guide id="5" pos="1320" userDrawn="1">
          <p15:clr>
            <a:srgbClr val="F26B43"/>
          </p15:clr>
        </p15:guide>
        <p15:guide id="6" pos="1460" userDrawn="1">
          <p15:clr>
            <a:srgbClr val="F26B43"/>
          </p15:clr>
        </p15:guide>
        <p15:guide id="7" pos="1940" userDrawn="1">
          <p15:clr>
            <a:srgbClr val="F26B43"/>
          </p15:clr>
        </p15:guide>
        <p15:guide id="8" pos="2080" userDrawn="1">
          <p15:clr>
            <a:srgbClr val="F26B43"/>
          </p15:clr>
        </p15:guide>
        <p15:guide id="9" pos="2540" userDrawn="1">
          <p15:clr>
            <a:srgbClr val="F26B43"/>
          </p15:clr>
        </p15:guide>
        <p15:guide id="10" pos="2680" userDrawn="1">
          <p15:clr>
            <a:srgbClr val="F26B43"/>
          </p15:clr>
        </p15:guide>
        <p15:guide id="11" pos="3160" userDrawn="1">
          <p15:clr>
            <a:srgbClr val="F26B43"/>
          </p15:clr>
        </p15:guide>
        <p15:guide id="12" pos="3300" userDrawn="1">
          <p15:clr>
            <a:srgbClr val="F26B43"/>
          </p15:clr>
        </p15:guide>
        <p15:guide id="13" pos="3760" userDrawn="1">
          <p15:clr>
            <a:srgbClr val="F26B43"/>
          </p15:clr>
        </p15:guide>
        <p15:guide id="14" pos="3920" userDrawn="1">
          <p15:clr>
            <a:srgbClr val="F26B43"/>
          </p15:clr>
        </p15:guide>
        <p15:guide id="15" pos="4380" userDrawn="1">
          <p15:clr>
            <a:srgbClr val="F26B43"/>
          </p15:clr>
        </p15:guide>
        <p15:guide id="16" pos="4520" userDrawn="1">
          <p15:clr>
            <a:srgbClr val="F26B43"/>
          </p15:clr>
        </p15:guide>
        <p15:guide id="17" pos="5000" userDrawn="1">
          <p15:clr>
            <a:srgbClr val="F26B43"/>
          </p15:clr>
        </p15:guide>
        <p15:guide id="18" pos="5120" userDrawn="1">
          <p15:clr>
            <a:srgbClr val="F26B43"/>
          </p15:clr>
        </p15:guide>
        <p15:guide id="19" pos="5600" userDrawn="1">
          <p15:clr>
            <a:srgbClr val="F26B43"/>
          </p15:clr>
        </p15:guide>
        <p15:guide id="20" pos="5740" userDrawn="1">
          <p15:clr>
            <a:srgbClr val="F26B43"/>
          </p15:clr>
        </p15:guide>
        <p15:guide id="21" pos="6220" userDrawn="1">
          <p15:clr>
            <a:srgbClr val="F26B43"/>
          </p15:clr>
        </p15:guide>
        <p15:guide id="22" pos="6360" userDrawn="1">
          <p15:clr>
            <a:srgbClr val="F26B43"/>
          </p15:clr>
        </p15:guide>
        <p15:guide id="23" pos="6820" userDrawn="1">
          <p15:clr>
            <a:srgbClr val="F26B43"/>
          </p15:clr>
        </p15:guide>
        <p15:guide id="24" pos="6960" userDrawn="1">
          <p15:clr>
            <a:srgbClr val="F26B43"/>
          </p15:clr>
        </p15:guide>
        <p15:guide id="25" pos="7440" userDrawn="1">
          <p15:clr>
            <a:srgbClr val="F26B43"/>
          </p15:clr>
        </p15:guide>
        <p15:guide id="26" orient="horz" pos="4080" userDrawn="1">
          <p15:clr>
            <a:srgbClr val="F26B43"/>
          </p15:clr>
        </p15:guide>
        <p15:guide id="27" orient="horz" pos="860" userDrawn="1">
          <p15:clr>
            <a:srgbClr val="F26B43"/>
          </p15:clr>
        </p15:guide>
        <p15:guide id="28" orient="horz" pos="1520" userDrawn="1">
          <p15:clr>
            <a:srgbClr val="F26B43"/>
          </p15:clr>
        </p15:guide>
        <p15:guide id="29" orient="horz" pos="2160" userDrawn="1">
          <p15:clr>
            <a:srgbClr val="A4A3A4"/>
          </p15:clr>
        </p15:guide>
        <p15:guide id="30" orient="horz" pos="2800" userDrawn="1">
          <p15:clr>
            <a:srgbClr val="F26B43"/>
          </p15:clr>
        </p15:guide>
        <p15:guide id="31" orient="horz" pos="3440" userDrawn="1">
          <p15:clr>
            <a:srgbClr val="F26B43"/>
          </p15:clr>
        </p15:guide>
        <p15:guide id="32" pos="3840" userDrawn="1">
          <p15:clr>
            <a:srgbClr val="A4A3A4"/>
          </p15:clr>
        </p15:guide>
        <p15:guide id="33" orient="horz" pos="1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48B1E25-B192-A34C-BBCE-17C1B9BAD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2" y="2724892"/>
            <a:ext cx="10445750" cy="553998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Specimen collection for NGS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249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36" y="148186"/>
            <a:ext cx="11430000" cy="958271"/>
          </a:xfrm>
        </p:spPr>
        <p:txBody>
          <a:bodyPr/>
          <a:lstStyle/>
          <a:p>
            <a:r>
              <a:rPr lang="en-US" dirty="0" smtClean="0"/>
              <a:t>Sample storage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66" y="612476"/>
            <a:ext cx="11430000" cy="5683370"/>
          </a:xfrm>
        </p:spPr>
        <p:txBody>
          <a:bodyPr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Proper storage conditions maintain nucleic acid stability, minimize degradation, and prevent contamination</a:t>
            </a:r>
            <a:r>
              <a:rPr lang="en-GB" dirty="0" smtClean="0"/>
              <a:t>.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Factors Influencing Sample Storage</a:t>
            </a:r>
            <a:r>
              <a:rPr lang="en-GB" dirty="0" smtClean="0"/>
              <a:t>:</a:t>
            </a:r>
            <a:endParaRPr lang="en-GB" dirty="0"/>
          </a:p>
          <a:p>
            <a:pPr marL="715963" indent="-354013">
              <a:buFont typeface="Arial" panose="020B0604020202020204" pitchFamily="34" charset="0"/>
              <a:buChar char="•"/>
            </a:pPr>
            <a:r>
              <a:rPr lang="en-GB" dirty="0"/>
              <a:t>Temperature: </a:t>
            </a:r>
            <a:r>
              <a:rPr lang="en-GB" dirty="0" smtClean="0"/>
              <a:t>recommended </a:t>
            </a:r>
            <a:r>
              <a:rPr lang="en-GB" dirty="0"/>
              <a:t>temperatures (-80°C for long-term storage, -20°C for short-term </a:t>
            </a:r>
            <a:r>
              <a:rPr lang="en-GB" dirty="0" smtClean="0"/>
              <a:t>storage)</a:t>
            </a:r>
            <a:endParaRPr lang="en-GB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GB" dirty="0" smtClean="0"/>
              <a:t>Storage </a:t>
            </a:r>
            <a:r>
              <a:rPr lang="en-GB" dirty="0"/>
              <a:t>Containers and Materials</a:t>
            </a:r>
            <a:r>
              <a:rPr lang="en-GB" dirty="0" smtClean="0"/>
              <a:t>:</a:t>
            </a:r>
            <a:endParaRPr lang="en-GB" dirty="0"/>
          </a:p>
          <a:p>
            <a:pPr marL="715963" indent="-354013">
              <a:buFont typeface="Arial" panose="020B0604020202020204" pitchFamily="34" charset="0"/>
              <a:buChar char="•"/>
            </a:pPr>
            <a:r>
              <a:rPr lang="en-GB" dirty="0"/>
              <a:t>Use inert and non-reactive storage containers (e.g., </a:t>
            </a:r>
            <a:r>
              <a:rPr lang="en-GB" dirty="0" err="1"/>
              <a:t>cryovials</a:t>
            </a:r>
            <a:r>
              <a:rPr lang="en-GB" dirty="0"/>
              <a:t>, </a:t>
            </a:r>
            <a:r>
              <a:rPr lang="en-GB" dirty="0" err="1"/>
              <a:t>microcentrifuge</a:t>
            </a:r>
            <a:r>
              <a:rPr lang="en-GB" dirty="0"/>
              <a:t> tubes</a:t>
            </a:r>
            <a:r>
              <a:rPr lang="en-GB" dirty="0" smtClean="0"/>
              <a:t>)</a:t>
            </a:r>
            <a:endParaRPr lang="en-GB" dirty="0"/>
          </a:p>
          <a:p>
            <a:pPr marL="715963" indent="-354013">
              <a:buFont typeface="Arial" panose="020B0604020202020204" pitchFamily="34" charset="0"/>
              <a:buChar char="•"/>
            </a:pPr>
            <a:r>
              <a:rPr lang="en-GB" dirty="0"/>
              <a:t>Ensure containers are properly sealed to prevent sample contamination or evaporation.</a:t>
            </a:r>
          </a:p>
          <a:p>
            <a:pPr marL="715963" indent="-354013">
              <a:buFont typeface="Arial" panose="020B0604020202020204" pitchFamily="34" charset="0"/>
              <a:buChar char="•"/>
            </a:pPr>
            <a:r>
              <a:rPr lang="en-GB" dirty="0" smtClean="0"/>
              <a:t>Use specialized </a:t>
            </a:r>
            <a:r>
              <a:rPr lang="en-GB" dirty="0"/>
              <a:t>storage solutions (e.g., </a:t>
            </a:r>
            <a:r>
              <a:rPr lang="en-GB" dirty="0" smtClean="0"/>
              <a:t>RPMI) </a:t>
            </a:r>
            <a:r>
              <a:rPr lang="en-GB" dirty="0"/>
              <a:t>for preserving sample integrity during </a:t>
            </a:r>
            <a:r>
              <a:rPr lang="en-GB" dirty="0" smtClean="0"/>
              <a:t>storage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 Sample labelling </a:t>
            </a:r>
            <a:r>
              <a:rPr lang="en-GB" dirty="0"/>
              <a:t>and Documentation</a:t>
            </a:r>
            <a:r>
              <a:rPr lang="en-GB" dirty="0" smtClean="0"/>
              <a:t>:</a:t>
            </a:r>
            <a:endParaRPr lang="en-GB" dirty="0"/>
          </a:p>
          <a:p>
            <a:pPr marL="715963" indent="-354013">
              <a:buFont typeface="Arial" panose="020B0604020202020204" pitchFamily="34" charset="0"/>
              <a:buChar char="•"/>
            </a:pPr>
            <a:r>
              <a:rPr lang="en-GB" dirty="0"/>
              <a:t>Clearly label storage containers with unique identifiers, sample type, </a:t>
            </a:r>
            <a:r>
              <a:rPr lang="en-GB" dirty="0" smtClean="0"/>
              <a:t>collection date, type of collection tube </a:t>
            </a:r>
            <a:r>
              <a:rPr lang="en-GB" dirty="0"/>
              <a:t>and any relevant </a:t>
            </a:r>
            <a:r>
              <a:rPr lang="en-GB" dirty="0" smtClean="0"/>
              <a:t>data</a:t>
            </a:r>
            <a:r>
              <a:rPr lang="en-GB" dirty="0"/>
              <a:t>.</a:t>
            </a:r>
          </a:p>
          <a:p>
            <a:pPr marL="715963" indent="-354013">
              <a:buFont typeface="Arial" panose="020B0604020202020204" pitchFamily="34" charset="0"/>
              <a:buChar char="•"/>
            </a:pPr>
            <a:r>
              <a:rPr lang="en-GB" dirty="0"/>
              <a:t>Maintain detailed documentation of sample storage </a:t>
            </a:r>
            <a:r>
              <a:rPr lang="en-GB" dirty="0" smtClean="0"/>
              <a:t>conditions </a:t>
            </a:r>
            <a:r>
              <a:rPr lang="en-GB" dirty="0" err="1" smtClean="0"/>
              <a:t>ie</a:t>
            </a:r>
            <a:r>
              <a:rPr lang="en-GB" dirty="0" smtClean="0"/>
              <a:t>. temperature logs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GB" dirty="0" smtClean="0"/>
              <a:t> Monitoring </a:t>
            </a:r>
            <a:r>
              <a:rPr lang="en-GB" dirty="0"/>
              <a:t>and </a:t>
            </a:r>
            <a:r>
              <a:rPr lang="en-GB" dirty="0" smtClean="0"/>
              <a:t>Maintenance:</a:t>
            </a:r>
          </a:p>
          <a:p>
            <a:pPr marL="715963" indent="-354013">
              <a:buFont typeface="Arial" panose="020B0604020202020204" pitchFamily="34" charset="0"/>
              <a:buChar char="•"/>
            </a:pPr>
            <a:r>
              <a:rPr lang="en-GB" dirty="0" smtClean="0"/>
              <a:t>Regularly </a:t>
            </a:r>
            <a:r>
              <a:rPr lang="en-GB" dirty="0"/>
              <a:t>monitor storage conditions (e.g., </a:t>
            </a:r>
            <a:r>
              <a:rPr lang="en-GB" dirty="0" smtClean="0"/>
              <a:t>temperature)</a:t>
            </a:r>
          </a:p>
          <a:p>
            <a:pPr marL="715963" indent="-354013">
              <a:buFont typeface="Arial" panose="020B0604020202020204" pitchFamily="34" charset="0"/>
              <a:buChar char="•"/>
            </a:pPr>
            <a:r>
              <a:rPr lang="en-GB" dirty="0" smtClean="0"/>
              <a:t>Conduct </a:t>
            </a:r>
            <a:r>
              <a:rPr lang="en-GB" dirty="0"/>
              <a:t>preventive maintenance and calibration of storage equipment to optimize performance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309866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6916F2-422A-0042-BEDC-AD9D353E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Quality control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74960C-9845-6840-BC9F-90E129BF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64" y="1273995"/>
            <a:ext cx="11430000" cy="473039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SOPs – Sample requisition, sample 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Study protocol</a:t>
            </a:r>
          </a:p>
          <a:p>
            <a:pPr marL="544513"/>
            <a:r>
              <a:rPr lang="en-US" sz="1600" dirty="0" smtClean="0"/>
              <a:t>Description of the study</a:t>
            </a:r>
          </a:p>
          <a:p>
            <a:pPr marL="544513"/>
            <a:r>
              <a:rPr lang="en-US" sz="1600" dirty="0" smtClean="0"/>
              <a:t>Objectives</a:t>
            </a:r>
          </a:p>
          <a:p>
            <a:pPr marL="544513"/>
            <a:r>
              <a:rPr lang="en-US" sz="1600" dirty="0" smtClean="0"/>
              <a:t>Study population</a:t>
            </a:r>
            <a:endParaRPr lang="en-GB" sz="1600" dirty="0" smtClean="0"/>
          </a:p>
          <a:p>
            <a:pPr marL="544513" lvl="1" indent="0">
              <a:buNone/>
            </a:pPr>
            <a:r>
              <a:rPr lang="en-US" sz="1600" dirty="0" smtClean="0"/>
              <a:t>Staff responsibilities/ competence</a:t>
            </a:r>
          </a:p>
          <a:p>
            <a:pPr marL="342900" lvl="1" indent="-342900">
              <a:buFont typeface="+mj-lt"/>
              <a:buAutoNum type="arabicPeriod" startAt="3"/>
            </a:pPr>
            <a:r>
              <a:rPr lang="en-GB" sz="1600" dirty="0" smtClean="0"/>
              <a:t>Patient </a:t>
            </a:r>
            <a:r>
              <a:rPr lang="en-GB" sz="1600" dirty="0"/>
              <a:t>and sample </a:t>
            </a:r>
            <a:r>
              <a:rPr lang="en-GB" sz="1600" dirty="0" smtClean="0"/>
              <a:t>identification.</a:t>
            </a:r>
          </a:p>
          <a:p>
            <a:r>
              <a:rPr lang="en-GB" sz="1600" dirty="0"/>
              <a:t>	</a:t>
            </a:r>
            <a:r>
              <a:rPr lang="en-GB" sz="1600" dirty="0" smtClean="0"/>
              <a:t>By clinical team - </a:t>
            </a:r>
            <a:r>
              <a:rPr lang="en-GB" sz="1600" dirty="0"/>
              <a:t>using four identifiers (</a:t>
            </a:r>
            <a:r>
              <a:rPr lang="en-GB" sz="1600" dirty="0" err="1"/>
              <a:t>eg</a:t>
            </a:r>
            <a:r>
              <a:rPr lang="en-GB" sz="1600" dirty="0"/>
              <a:t>, </a:t>
            </a:r>
            <a:r>
              <a:rPr lang="en-GB" sz="1600" dirty="0" smtClean="0"/>
              <a:t>patient demographics).</a:t>
            </a:r>
          </a:p>
          <a:p>
            <a:pPr marL="627063"/>
            <a:r>
              <a:rPr lang="en-US" sz="1600" dirty="0" smtClean="0"/>
              <a:t>Blinded team (Lab team) – Patient unique identifier, study ID</a:t>
            </a:r>
            <a:endParaRPr lang="en-GB" sz="1600" dirty="0"/>
          </a:p>
          <a:p>
            <a:pPr marL="342900" indent="-342900">
              <a:buFont typeface="+mj-lt"/>
              <a:buAutoNum type="arabicPeriod" startAt="4"/>
            </a:pPr>
            <a:r>
              <a:rPr lang="en-GB" sz="1600" dirty="0" smtClean="0"/>
              <a:t>Specimen </a:t>
            </a:r>
          </a:p>
          <a:p>
            <a:pPr lvl="1" indent="0">
              <a:buNone/>
            </a:pPr>
            <a:r>
              <a:rPr lang="en-US" sz="1600" dirty="0" smtClean="0"/>
              <a:t>Quality</a:t>
            </a:r>
          </a:p>
          <a:p>
            <a:pPr lvl="1" indent="0">
              <a:buNone/>
            </a:pPr>
            <a:r>
              <a:rPr lang="en-US" sz="1600" dirty="0" smtClean="0"/>
              <a:t>Time of collection (PBMCs should be processed and stored within 6hrs) </a:t>
            </a:r>
          </a:p>
          <a:p>
            <a:pPr lvl="1" indent="0">
              <a:buNone/>
            </a:pPr>
            <a:r>
              <a:rPr lang="en-US" sz="1600" dirty="0" smtClean="0"/>
              <a:t>Type of vacutainer </a:t>
            </a:r>
          </a:p>
          <a:p>
            <a:pPr lvl="1" indent="0">
              <a:buNone/>
            </a:pPr>
            <a:r>
              <a:rPr lang="en-US" sz="1600" dirty="0" smtClean="0"/>
              <a:t>Packaging </a:t>
            </a:r>
            <a:endParaRPr lang="en-GB" sz="1600" dirty="0" smtClean="0"/>
          </a:p>
          <a:p>
            <a:pPr lvl="1" indent="0">
              <a:buNone/>
            </a:pPr>
            <a:r>
              <a:rPr lang="en-GB" sz="1600" dirty="0" smtClean="0"/>
              <a:t>Fixation requirements for tissues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7278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826768"/>
              </p:ext>
            </p:extLst>
          </p:nvPr>
        </p:nvGraphicFramePr>
        <p:xfrm>
          <a:off x="355120" y="942555"/>
          <a:ext cx="11430000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5764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72" y="1148672"/>
            <a:ext cx="2849998" cy="1815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7" y="5095982"/>
            <a:ext cx="4286250" cy="1219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99" y="3729519"/>
            <a:ext cx="3333333" cy="23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8536" cy="306426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52" y="2249532"/>
            <a:ext cx="4173608" cy="2147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9683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49258"/>
            <a:ext cx="11430000" cy="5111750"/>
          </a:xfrm>
        </p:spPr>
        <p:txBody>
          <a:bodyPr/>
          <a:lstStyle/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</a:t>
            </a:r>
            <a:r>
              <a:rPr lang="en-GB" dirty="0"/>
              <a:t>success of NGS experiments </a:t>
            </a:r>
            <a:r>
              <a:rPr lang="en-GB" dirty="0" smtClean="0"/>
              <a:t>depend </a:t>
            </a:r>
            <a:r>
              <a:rPr lang="en-GB" dirty="0"/>
              <a:t>on the quality of the starting </a:t>
            </a:r>
            <a:r>
              <a:rPr lang="en-GB" dirty="0" smtClean="0"/>
              <a:t>material – The sample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High-quality </a:t>
            </a:r>
            <a:r>
              <a:rPr lang="en-GB" dirty="0"/>
              <a:t>specimens ensure accurate and reliable sequencing data, while suboptimal collection methods or sample </a:t>
            </a:r>
            <a:r>
              <a:rPr lang="en-GB" dirty="0" smtClean="0"/>
              <a:t>degradation compromises </a:t>
            </a:r>
            <a:r>
              <a:rPr lang="en-GB" dirty="0"/>
              <a:t>results.</a:t>
            </a:r>
          </a:p>
          <a:p>
            <a:endParaRPr lang="en-GB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02493255"/>
              </p:ext>
            </p:extLst>
          </p:nvPr>
        </p:nvGraphicFramePr>
        <p:xfrm>
          <a:off x="1790461" y="1026802"/>
          <a:ext cx="8128000" cy="4666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659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Ensuring Quality Data Starts with Proper Specimen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Accuracy of Genetic </a:t>
            </a:r>
            <a:r>
              <a:rPr lang="en-GB" dirty="0" smtClean="0"/>
              <a:t>Analysis</a:t>
            </a:r>
          </a:p>
          <a:p>
            <a:r>
              <a:rPr lang="en-US" dirty="0"/>
              <a:t>	</a:t>
            </a:r>
            <a:r>
              <a:rPr lang="en-GB" dirty="0"/>
              <a:t>High-quality specimens </a:t>
            </a:r>
            <a:r>
              <a:rPr lang="en-GB" dirty="0" smtClean="0"/>
              <a:t>gives </a:t>
            </a:r>
            <a:r>
              <a:rPr lang="en-GB" dirty="0"/>
              <a:t>reliable data, while poor collection practices </a:t>
            </a:r>
            <a:r>
              <a:rPr lang="en-GB" dirty="0" smtClean="0"/>
              <a:t>introduces </a:t>
            </a:r>
            <a:r>
              <a:rPr lang="en-GB" dirty="0"/>
              <a:t>errors and </a:t>
            </a:r>
            <a:r>
              <a:rPr lang="en-GB" dirty="0" smtClean="0"/>
              <a:t>artefacts.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on Data </a:t>
            </a:r>
            <a:r>
              <a:rPr lang="en-GB" dirty="0" smtClean="0"/>
              <a:t>Quality</a:t>
            </a:r>
          </a:p>
          <a:p>
            <a:r>
              <a:rPr lang="en-GB" dirty="0"/>
              <a:t>	</a:t>
            </a:r>
            <a:r>
              <a:rPr lang="en-GB" dirty="0" smtClean="0"/>
              <a:t>Specimen </a:t>
            </a:r>
            <a:r>
              <a:rPr lang="en-GB" dirty="0"/>
              <a:t>collection directly affects the integrity and purity of nucleic acids extracted for sequencing.</a:t>
            </a:r>
          </a:p>
          <a:p>
            <a:r>
              <a:rPr lang="en-GB" dirty="0" smtClean="0"/>
              <a:t>	Sample contamination or degradation compromises the </a:t>
            </a:r>
            <a:r>
              <a:rPr lang="en-GB" dirty="0"/>
              <a:t>accuracy and reliability of NGS data</a:t>
            </a:r>
            <a:r>
              <a:rPr lang="en-GB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Downstream Analysis </a:t>
            </a:r>
            <a:r>
              <a:rPr lang="en-GB" dirty="0" smtClean="0"/>
              <a:t>Reliability</a:t>
            </a:r>
          </a:p>
          <a:p>
            <a:pPr marL="630238" indent="-630238"/>
            <a:r>
              <a:rPr lang="en-GB" dirty="0"/>
              <a:t>	</a:t>
            </a:r>
            <a:r>
              <a:rPr lang="en-GB" dirty="0" smtClean="0"/>
              <a:t>Reliable </a:t>
            </a:r>
            <a:r>
              <a:rPr lang="en-GB" dirty="0"/>
              <a:t>specimen collection is crucial for downstream analysis, including variant calling, gene expression profiling, and biomarker </a:t>
            </a:r>
            <a:r>
              <a:rPr lang="en-GB" dirty="0" smtClean="0"/>
              <a:t>discovery.</a:t>
            </a:r>
          </a:p>
          <a:p>
            <a:pPr marL="630238" indent="-630238"/>
            <a:r>
              <a:rPr lang="en-GB" dirty="0"/>
              <a:t>	</a:t>
            </a:r>
            <a:r>
              <a:rPr lang="en-GB" dirty="0" smtClean="0"/>
              <a:t>Inaccurate </a:t>
            </a:r>
            <a:r>
              <a:rPr lang="en-GB" dirty="0"/>
              <a:t>or biased specimen collection may result in false positives/negatives, affecting scientific conclusions and clinical </a:t>
            </a:r>
            <a:r>
              <a:rPr lang="en-GB" dirty="0" smtClean="0"/>
              <a:t>decisions.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GB" dirty="0" smtClean="0"/>
              <a:t>Reproducibility</a:t>
            </a:r>
          </a:p>
          <a:p>
            <a:pPr marL="630238"/>
            <a:r>
              <a:rPr lang="en-GB" dirty="0" smtClean="0"/>
              <a:t>Consistent </a:t>
            </a:r>
            <a:r>
              <a:rPr lang="en-GB" dirty="0"/>
              <a:t>and standardized specimen collection protocols are essential for reproducibility and comparability of NGS data across studies and </a:t>
            </a:r>
            <a:r>
              <a:rPr lang="en-GB" dirty="0" smtClean="0"/>
              <a:t>laboratories.</a:t>
            </a:r>
          </a:p>
          <a:p>
            <a:pPr marL="630238"/>
            <a:r>
              <a:rPr lang="en-GB" dirty="0" smtClean="0"/>
              <a:t>Adhering </a:t>
            </a:r>
            <a:r>
              <a:rPr lang="en-GB" dirty="0"/>
              <a:t>to best practices minimizes variability and ensures reliable interpretation of genomic information.</a:t>
            </a:r>
          </a:p>
        </p:txBody>
      </p:sp>
    </p:spTree>
    <p:extLst>
      <p:ext uri="{BB962C8B-B14F-4D97-AF65-F5344CB8AC3E}">
        <p14:creationId xmlns:p14="http://schemas.microsoft.com/office/powerpoint/2010/main" val="65549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06979"/>
            <a:ext cx="11430000" cy="636817"/>
          </a:xfrm>
        </p:spPr>
        <p:txBody>
          <a:bodyPr/>
          <a:lstStyle/>
          <a:p>
            <a:r>
              <a:rPr lang="en-GB" dirty="0" smtClean="0"/>
              <a:t>Objectives </a:t>
            </a:r>
            <a:r>
              <a:rPr lang="en-GB" dirty="0"/>
              <a:t>of Specimen </a:t>
            </a:r>
            <a:r>
              <a:rPr lang="en-GB" dirty="0" smtClean="0"/>
              <a:t>Collection in 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preserve the integrity of nucleic acids (DNA or RNA) in the collected </a:t>
            </a:r>
            <a:r>
              <a:rPr lang="en-GB" dirty="0" smtClean="0"/>
              <a:t>sample.</a:t>
            </a:r>
          </a:p>
          <a:p>
            <a:r>
              <a:rPr lang="en-GB" dirty="0"/>
              <a:t>	</a:t>
            </a:r>
            <a:r>
              <a:rPr lang="en-GB" dirty="0" smtClean="0"/>
              <a:t>Minimize degradation</a:t>
            </a:r>
          </a:p>
          <a:p>
            <a:r>
              <a:rPr lang="en-GB" dirty="0"/>
              <a:t>	</a:t>
            </a:r>
            <a:r>
              <a:rPr lang="en-GB" dirty="0" smtClean="0"/>
              <a:t>Preserve </a:t>
            </a:r>
            <a:r>
              <a:rPr lang="en-GB" dirty="0"/>
              <a:t>biological information for downstream analysis</a:t>
            </a:r>
            <a:r>
              <a:rPr lang="en-GB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To obtain high-quality DNA/RNA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To minimize contamination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</a:t>
            </a:r>
            <a:r>
              <a:rPr lang="en-GB" dirty="0" smtClean="0"/>
              <a:t>reproducibility </a:t>
            </a:r>
            <a:r>
              <a:rPr lang="en-GB" dirty="0"/>
              <a:t>and </a:t>
            </a:r>
            <a:r>
              <a:rPr lang="en-GB" dirty="0" smtClean="0"/>
              <a:t>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Facilitate/ enhance accuracy of downstream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Compliance with </a:t>
            </a:r>
            <a:r>
              <a:rPr lang="en-GB" dirty="0" smtClean="0"/>
              <a:t>regulatory requirements.</a:t>
            </a:r>
          </a:p>
          <a:p>
            <a:pPr marL="83096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Privacy and </a:t>
            </a:r>
            <a:r>
              <a:rPr lang="en-GB" dirty="0"/>
              <a:t>rights of </a:t>
            </a:r>
            <a:r>
              <a:rPr lang="en-GB" dirty="0" smtClean="0"/>
              <a:t>study participants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39" y="3695955"/>
            <a:ext cx="5266362" cy="294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948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06980"/>
            <a:ext cx="11430000" cy="567806"/>
          </a:xfrm>
        </p:spPr>
        <p:txBody>
          <a:bodyPr/>
          <a:lstStyle/>
          <a:p>
            <a:r>
              <a:rPr lang="en-GB" dirty="0" smtClean="0"/>
              <a:t>Importance of proper sample collection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74786"/>
            <a:ext cx="11430000" cy="55022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Specimen collection is the most integral aspect of the pre-analytical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Studies </a:t>
            </a:r>
            <a:r>
              <a:rPr lang="en-GB" dirty="0"/>
              <a:t>have shown that the pre-analytical errors make up to </a:t>
            </a:r>
            <a:r>
              <a:rPr lang="en-GB" dirty="0" smtClean="0"/>
              <a:t>53-75% </a:t>
            </a:r>
            <a:r>
              <a:rPr lang="en-GB" dirty="0"/>
              <a:t>of all laboratory </a:t>
            </a:r>
            <a:r>
              <a:rPr lang="en-GB" dirty="0" smtClean="0"/>
              <a:t>errors.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06" y="1933129"/>
            <a:ext cx="6934936" cy="444035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8" y="3278189"/>
            <a:ext cx="4992688" cy="276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24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3768"/>
            <a:ext cx="11430000" cy="778654"/>
          </a:xfrm>
        </p:spPr>
        <p:txBody>
          <a:bodyPr/>
          <a:lstStyle/>
          <a:p>
            <a:r>
              <a:rPr lang="en-GB" dirty="0" smtClean="0"/>
              <a:t>Common errors in the pre-analytical stage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3438" y="3039502"/>
            <a:ext cx="3818561" cy="38184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Inappropriate </a:t>
            </a:r>
            <a:r>
              <a:rPr lang="en-GB" dirty="0"/>
              <a:t>sample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Poor sample </a:t>
            </a:r>
            <a:r>
              <a:rPr lang="en-GB" dirty="0" smtClean="0"/>
              <a:t>collection techniques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Poor sample handling and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Poor sample </a:t>
            </a:r>
            <a:r>
              <a:rPr lang="en-GB" dirty="0" smtClean="0"/>
              <a:t>quality</a:t>
            </a:r>
          </a:p>
          <a:p>
            <a:pPr marL="627063" indent="-174625">
              <a:buFont typeface="Courier New" panose="02070309020205020404" pitchFamily="49" charset="0"/>
              <a:buChar char="o"/>
            </a:pPr>
            <a:r>
              <a:rPr lang="en-GB" dirty="0" smtClean="0"/>
              <a:t>Contamination</a:t>
            </a:r>
          </a:p>
          <a:p>
            <a:pPr marL="452438" indent="82550">
              <a:buFont typeface="Courier New" panose="02070309020205020404" pitchFamily="49" charset="0"/>
              <a:buChar char="o"/>
            </a:pPr>
            <a:r>
              <a:rPr lang="en-GB" dirty="0" smtClean="0"/>
              <a:t>	Degradation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Poor sample storage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Inappropriate choice fixative/preservative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9" y="1052422"/>
            <a:ext cx="7745858" cy="460219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1919" y="901117"/>
            <a:ext cx="2803228" cy="3739794"/>
          </a:xfrm>
          <a:prstGeom prst="ellipse">
            <a:avLst/>
          </a:prstGeom>
          <a:noFill/>
          <a:ln w="25400" cap="flat">
            <a:solidFill>
              <a:srgbClr val="FF2F9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spc="0" normalizeH="0" baseline="0">
              <a:ln>
                <a:noFill/>
              </a:ln>
              <a:solidFill>
                <a:srgbClr val="1C1C1C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2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89" y="182692"/>
            <a:ext cx="11430000" cy="958271"/>
          </a:xfrm>
        </p:spPr>
        <p:txBody>
          <a:bodyPr/>
          <a:lstStyle/>
          <a:p>
            <a:r>
              <a:rPr lang="en-GB" dirty="0"/>
              <a:t>Best Practices for Specimen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988" y="646981"/>
            <a:ext cx="11532079" cy="6150634"/>
          </a:xfrm>
        </p:spPr>
        <p:txBody>
          <a:bodyPr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Selection of Collection </a:t>
            </a:r>
            <a:r>
              <a:rPr lang="en-GB" dirty="0" smtClean="0"/>
              <a:t>Method</a:t>
            </a:r>
          </a:p>
          <a:p>
            <a:pPr marL="83096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Type of specimen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GB" dirty="0"/>
              <a:t>blood, tissue, </a:t>
            </a:r>
            <a:r>
              <a:rPr lang="en-GB" dirty="0" smtClean="0"/>
              <a:t>saliva</a:t>
            </a:r>
          </a:p>
          <a:p>
            <a:pPr marL="83096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Sample volume </a:t>
            </a:r>
          </a:p>
          <a:p>
            <a:pPr marL="83096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lvl="1" indent="0">
              <a:buFont typeface="Arial" panose="020B0604020202020204" pitchFamily="34" charset="0"/>
              <a:buChar char="•"/>
            </a:pPr>
            <a:r>
              <a:rPr lang="en-US" dirty="0" smtClean="0"/>
              <a:t> Quality of sample collection material</a:t>
            </a:r>
          </a:p>
          <a:p>
            <a:pPr marL="487210" lvl="3" indent="0">
              <a:buFont typeface="Arial" panose="020B0604020202020204" pitchFamily="34" charset="0"/>
              <a:buChar char="•"/>
            </a:pPr>
            <a:r>
              <a:rPr lang="en-US" dirty="0" smtClean="0"/>
              <a:t> Minimize contamination and ensure sample integrity</a:t>
            </a:r>
          </a:p>
          <a:p>
            <a:pPr marL="487210" lvl="3" indent="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GB" dirty="0"/>
              <a:t>Target </a:t>
            </a:r>
            <a:r>
              <a:rPr lang="en-GB" dirty="0" err="1" smtClean="0"/>
              <a:t>analyte</a:t>
            </a:r>
            <a:r>
              <a:rPr lang="en-GB" dirty="0" smtClean="0"/>
              <a:t> - </a:t>
            </a:r>
            <a:r>
              <a:rPr lang="en-US" dirty="0" err="1" smtClean="0"/>
              <a:t>DNAse</a:t>
            </a:r>
            <a:r>
              <a:rPr lang="en-US" dirty="0" smtClean="0"/>
              <a:t> &amp; </a:t>
            </a:r>
            <a:r>
              <a:rPr lang="en-US" dirty="0" err="1" smtClean="0"/>
              <a:t>RNAse</a:t>
            </a:r>
            <a:r>
              <a:rPr lang="en-US" dirty="0" smtClean="0"/>
              <a:t> free materials.</a:t>
            </a:r>
          </a:p>
          <a:p>
            <a:pPr marL="487210" lvl="3" indent="0">
              <a:buFont typeface="Arial" panose="020B0604020202020204" pitchFamily="34" charset="0"/>
              <a:buChar char="•"/>
            </a:pPr>
            <a:r>
              <a:rPr lang="en-US" dirty="0" smtClean="0"/>
              <a:t> Consider if your collection material contains substances that affect downstream processes </a:t>
            </a:r>
            <a:r>
              <a:rPr lang="en-US" dirty="0" err="1" smtClean="0"/>
              <a:t>ie</a:t>
            </a:r>
            <a:r>
              <a:rPr lang="en-US" dirty="0" smtClean="0"/>
              <a:t>. Heparin affects PCR.</a:t>
            </a:r>
          </a:p>
          <a:p>
            <a:pPr marL="487210" lvl="3" indent="0">
              <a:buNone/>
            </a:pPr>
            <a:endParaRPr lang="en-GB" dirty="0" smtClean="0"/>
          </a:p>
          <a:p>
            <a:pPr marL="0" lvl="3" indent="0">
              <a:buFont typeface="Arial" panose="020B0604020202020204" pitchFamily="34" charset="0"/>
              <a:buChar char="•"/>
            </a:pPr>
            <a:r>
              <a:rPr lang="en-US" dirty="0" smtClean="0"/>
              <a:t> Proper Sample Handling</a:t>
            </a:r>
          </a:p>
          <a:p>
            <a:pPr marL="449263" lvl="3" indent="85725">
              <a:buFont typeface="Arial" panose="020B0604020202020204" pitchFamily="34" charset="0"/>
              <a:buChar char="•"/>
            </a:pPr>
            <a:r>
              <a:rPr lang="en-US" dirty="0" smtClean="0"/>
              <a:t> Prevent contamination</a:t>
            </a:r>
          </a:p>
          <a:p>
            <a:pPr marL="449263" lvl="3" indent="85725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GB" dirty="0"/>
              <a:t>Handle samples gently to avoid shearing DNA or degrading RNA</a:t>
            </a:r>
            <a:r>
              <a:rPr lang="en-GB" dirty="0" smtClean="0"/>
              <a:t>.</a:t>
            </a:r>
          </a:p>
          <a:p>
            <a:pPr marL="449263" lvl="3" indent="8572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lvl="3" indent="0">
              <a:buFont typeface="Arial" panose="020B0604020202020204" pitchFamily="34" charset="0"/>
              <a:buChar char="•"/>
            </a:pPr>
            <a:r>
              <a:rPr lang="en-US" dirty="0" smtClean="0"/>
              <a:t> Documentation</a:t>
            </a:r>
          </a:p>
          <a:p>
            <a:pPr marL="534988" lvl="3" indent="0"/>
            <a:r>
              <a:rPr lang="en-US" dirty="0" smtClean="0"/>
              <a:t> Date and time of collection</a:t>
            </a:r>
          </a:p>
          <a:p>
            <a:pPr marL="534988" lvl="3" indent="0"/>
            <a:r>
              <a:rPr lang="en-US" dirty="0" smtClean="0"/>
              <a:t>Sample labeling </a:t>
            </a:r>
          </a:p>
          <a:p>
            <a:pPr marL="830960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35" y="182692"/>
            <a:ext cx="3815894" cy="240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93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4836"/>
            <a:ext cx="11430000" cy="958271"/>
          </a:xfrm>
        </p:spPr>
        <p:txBody>
          <a:bodyPr/>
          <a:lstStyle/>
          <a:p>
            <a:r>
              <a:rPr lang="en-GB" dirty="0"/>
              <a:t>Types of Specimens for 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Specimens are collected for extraction of nucleic material (DNA &amp; RNA).</a:t>
            </a:r>
          </a:p>
          <a:p>
            <a:pPr marL="266700">
              <a:buFont typeface="Wingdings" panose="05000000000000000000" pitchFamily="2" charset="2"/>
              <a:buChar char="Ø"/>
            </a:pPr>
            <a:r>
              <a:rPr lang="en-GB" dirty="0" smtClean="0"/>
              <a:t>Blood</a:t>
            </a:r>
            <a:r>
              <a:rPr lang="en-GB" dirty="0"/>
              <a:t>: Whole blood samples are </a:t>
            </a:r>
            <a:r>
              <a:rPr lang="en-GB" dirty="0" smtClean="0"/>
              <a:t>commonly used for </a:t>
            </a:r>
            <a:r>
              <a:rPr lang="en-GB" dirty="0"/>
              <a:t>genetic testing and cancer research. </a:t>
            </a:r>
            <a:endParaRPr lang="en-GB" dirty="0" smtClean="0"/>
          </a:p>
          <a:p>
            <a:pPr marL="1165225" indent="-898525"/>
            <a:r>
              <a:rPr lang="en-GB" dirty="0" smtClean="0"/>
              <a:t>	Blood is suitable for studies on genetic </a:t>
            </a:r>
            <a:r>
              <a:rPr lang="en-GB" dirty="0"/>
              <a:t>variations and somatic </a:t>
            </a:r>
            <a:r>
              <a:rPr lang="en-GB" dirty="0" smtClean="0"/>
              <a:t>mutations.</a:t>
            </a:r>
          </a:p>
          <a:p>
            <a:pPr marL="266700">
              <a:buFont typeface="Wingdings" panose="05000000000000000000" pitchFamily="2" charset="2"/>
              <a:buChar char="Ø"/>
            </a:pPr>
            <a:r>
              <a:rPr lang="en-GB" dirty="0" smtClean="0"/>
              <a:t>Tissue: Tissue samples are mainly </a:t>
            </a:r>
            <a:r>
              <a:rPr lang="en-GB" dirty="0"/>
              <a:t>biopsies or surgical </a:t>
            </a:r>
            <a:r>
              <a:rPr lang="en-GB" dirty="0" smtClean="0"/>
              <a:t>specimens. </a:t>
            </a:r>
          </a:p>
          <a:p>
            <a:pPr marL="1165225" lvl="1" indent="93663">
              <a:buNone/>
            </a:pPr>
            <a:r>
              <a:rPr lang="en-GB" dirty="0" smtClean="0"/>
              <a:t>They are </a:t>
            </a:r>
            <a:r>
              <a:rPr lang="en-GB" dirty="0"/>
              <a:t>valuable for studying genetic mutations associated with diseases like cancer. </a:t>
            </a:r>
          </a:p>
          <a:p>
            <a:pPr marL="1165225" lvl="1" indent="93663">
              <a:buNone/>
            </a:pPr>
            <a:r>
              <a:rPr lang="en-GB" dirty="0" smtClean="0"/>
              <a:t>They </a:t>
            </a:r>
            <a:r>
              <a:rPr lang="en-GB" dirty="0"/>
              <a:t>offer a snapshot of the genetic landscape within specific tissues</a:t>
            </a:r>
            <a:r>
              <a:rPr lang="en-GB" dirty="0" smtClean="0"/>
              <a:t>.</a:t>
            </a:r>
            <a:endParaRPr lang="en-US" dirty="0"/>
          </a:p>
          <a:p>
            <a:pPr marL="1165225" lvl="1" indent="-898525">
              <a:buNone/>
            </a:pPr>
            <a:r>
              <a:rPr lang="en-US" dirty="0" smtClean="0"/>
              <a:t>Other common samples: Saliva, swabs, sputum, urine, stool, hair and other </a:t>
            </a:r>
            <a:r>
              <a:rPr lang="en-GB" dirty="0" smtClean="0"/>
              <a:t>body fluids like cerebrospinal fluid, and amniotic fluid.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023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230" y="471192"/>
            <a:ext cx="8556770" cy="600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07" y="934948"/>
            <a:ext cx="3719244" cy="55420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Blood samples for RB genetic testing will be collected in </a:t>
            </a:r>
            <a:r>
              <a:rPr lang="en-GB" dirty="0"/>
              <a:t>EDTA (Ethylene Diamine </a:t>
            </a:r>
            <a:r>
              <a:rPr lang="en-GB" dirty="0" err="1"/>
              <a:t>Tetraacetic</a:t>
            </a:r>
            <a:r>
              <a:rPr lang="en-GB" dirty="0"/>
              <a:t> </a:t>
            </a:r>
            <a:r>
              <a:rPr lang="en-GB" dirty="0" smtClean="0"/>
              <a:t>Acid) </a:t>
            </a:r>
            <a:r>
              <a:rPr lang="en-GB" dirty="0"/>
              <a:t>or </a:t>
            </a:r>
            <a:r>
              <a:rPr lang="en-GB" dirty="0" smtClean="0"/>
              <a:t>ACD (acid-citrate-dextrose) tubes.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PBMCs will then be isolated from the blood and stored at -198 liquid nitrogen tanks.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559379"/>
            <a:ext cx="11430000" cy="95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6089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Helvetica Neue Regular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L="0" marR="0" indent="0" algn="l" defTabSz="6089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6089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6089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6089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6089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6089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6089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6089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solidFill>
                  <a:schemeClr val="accent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mtClean="0"/>
              <a:t>Blood sample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80" y="5131391"/>
            <a:ext cx="1245635" cy="1273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737" y="6405081"/>
            <a:ext cx="8345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Mr</a:t>
            </a:r>
            <a:r>
              <a:rPr lang="en-US" sz="1800" dirty="0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Frosty</a:t>
            </a:r>
            <a:endParaRPr kumimoji="0" lang="en-GB" sz="1800" b="0" i="0" u="none" strike="noStrike" cap="none" spc="0" normalizeH="0" baseline="0" dirty="0" smtClean="0">
              <a:ln>
                <a:noFill/>
              </a:ln>
              <a:solidFill>
                <a:srgbClr val="1C1C1C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1445" y="6041204"/>
            <a:ext cx="5027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-80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</a:t>
            </a:r>
            <a:endParaRPr kumimoji="0" lang="en-GB" sz="1800" b="0" i="0" u="none" strike="noStrike" cap="none" spc="0" normalizeH="0" baseline="0" dirty="0" smtClean="0">
              <a:ln>
                <a:noFill/>
              </a:ln>
              <a:solidFill>
                <a:srgbClr val="1C1C1C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8649215"/>
      </p:ext>
    </p:extLst>
  </p:cSld>
  <p:clrMapOvr>
    <a:masterClrMapping/>
  </p:clrMapOvr>
</p:sld>
</file>

<file path=ppt/theme/theme1.xml><?xml version="1.0" encoding="utf-8"?>
<a:theme xmlns:a="http://schemas.openxmlformats.org/drawingml/2006/main" name="IAVI PPT Template Master Slides">
  <a:themeElements>
    <a:clrScheme name="IAVI Colors">
      <a:dk1>
        <a:srgbClr val="1C1C1C"/>
      </a:dk1>
      <a:lt1>
        <a:srgbClr val="FFFFFF"/>
      </a:lt1>
      <a:dk2>
        <a:srgbClr val="A7A7A7"/>
      </a:dk2>
      <a:lt2>
        <a:srgbClr val="535353"/>
      </a:lt2>
      <a:accent1>
        <a:srgbClr val="00558C"/>
      </a:accent1>
      <a:accent2>
        <a:srgbClr val="00B5E2"/>
      </a:accent2>
      <a:accent3>
        <a:srgbClr val="78BE20"/>
      </a:accent3>
      <a:accent4>
        <a:srgbClr val="9E007E"/>
      </a:accent4>
      <a:accent5>
        <a:srgbClr val="00859B"/>
      </a:accent5>
      <a:accent6>
        <a:srgbClr val="A2AAAD"/>
      </a:accent6>
      <a:hlink>
        <a:srgbClr val="9E007E"/>
      </a:hlink>
      <a:folHlink>
        <a:srgbClr val="FF00FF"/>
      </a:folHlink>
    </a:clrScheme>
    <a:fontScheme name="IAVI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AVI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 smtClean="0">
            <a:ln>
              <a:noFill/>
            </a:ln>
            <a:solidFill>
              <a:srgbClr val="1C1C1C"/>
            </a:solidFill>
            <a:effectLst/>
            <a:uFillTx/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2" id="{D8403A9D-2EF5-FF47-BBAA-98D31BFE34E1}" vid="{1C61DF85-B7FE-F54E-BAA3-DE8CEE8A9433}"/>
    </a:ext>
  </a:extLst>
</a:theme>
</file>

<file path=ppt/theme/theme2.xml><?xml version="1.0" encoding="utf-8"?>
<a:theme xmlns:a="http://schemas.openxmlformats.org/drawingml/2006/main" name="IAVI-Template">
  <a:themeElements>
    <a:clrScheme name="IAVI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9E19"/>
      </a:accent1>
      <a:accent2>
        <a:srgbClr val="C50E53"/>
      </a:accent2>
      <a:accent3>
        <a:srgbClr val="A2007D"/>
      </a:accent3>
      <a:accent4>
        <a:srgbClr val="8FB53E"/>
      </a:accent4>
      <a:accent5>
        <a:srgbClr val="6E6E6E"/>
      </a:accent5>
      <a:accent6>
        <a:srgbClr val="0160A2"/>
      </a:accent6>
      <a:hlink>
        <a:srgbClr val="0000FF"/>
      </a:hlink>
      <a:folHlink>
        <a:srgbClr val="FF00FF"/>
      </a:folHlink>
    </a:clrScheme>
    <a:fontScheme name="IAVI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AVI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58EC0D607F904093CE94F43A4960B4" ma:contentTypeVersion="45" ma:contentTypeDescription="Create a new document." ma:contentTypeScope="" ma:versionID="df5709bed4cf9e2d2c0e118be4ad56f6">
  <xsd:schema xmlns:xsd="http://www.w3.org/2001/XMLSchema" xmlns:xs="http://www.w3.org/2001/XMLSchema" xmlns:p="http://schemas.microsoft.com/office/2006/metadata/properties" xmlns:ns2="b1971306-885d-477e-9f2c-60993da6a225" xmlns:ns3="9887d21b-850c-4c20-81e5-d83fe48904fd" xmlns:ns4="5a62d376-6f63-4657-958a-3862e0d81ff2" xmlns:ns5="494cdbb0-c6e8-4f8d-87f3-0681f6e69757" xmlns:ns6="http://schemas.microsoft.com/sharepoint/v4" xmlns:ns7="84c6bccd-dbba-4b9c-a380-892327050508" targetNamespace="http://schemas.microsoft.com/office/2006/metadata/properties" ma:root="true" ma:fieldsID="00206c9db49ed5bef9a869cbc060e666" ns2:_="" ns3:_="" ns4:_="" ns5:_="" ns6:_="" ns7:_="">
    <xsd:import namespace="b1971306-885d-477e-9f2c-60993da6a225"/>
    <xsd:import namespace="9887d21b-850c-4c20-81e5-d83fe48904fd"/>
    <xsd:import namespace="5a62d376-6f63-4657-958a-3862e0d81ff2"/>
    <xsd:import namespace="494cdbb0-c6e8-4f8d-87f3-0681f6e69757"/>
    <xsd:import namespace="http://schemas.microsoft.com/sharepoint/v4"/>
    <xsd:import namespace="84c6bccd-dbba-4b9c-a380-89232705050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f91531df41404428b8499506913d0e5d" minOccurs="0"/>
                <xsd:element ref="ns2:TaxCatchAll" minOccurs="0"/>
                <xsd:element ref="ns3:Owner" minOccurs="0"/>
                <xsd:element ref="ns3:e6d69247fdb34de7a845da1b73379a2b" minOccurs="0"/>
                <xsd:element ref="ns3:Summary" minOccurs="0"/>
                <xsd:element ref="ns3:jd3d4f9adf7148fda526c0ca61549e4d" minOccurs="0"/>
                <xsd:element ref="ns3:e5c99bbafa4042c2be8e7ec7b1ae3825" minOccurs="0"/>
                <xsd:element ref="ns3:c332c242152e445cb641acfdc9cf9e0d" minOccurs="0"/>
                <xsd:element ref="ns4:SharedWithUsers" minOccurs="0"/>
                <xsd:element ref="ns4:SharingHintHash" minOccurs="0"/>
                <xsd:element ref="ns3:k8ccf6038c7f4eb09978be57736359cb" minOccurs="0"/>
                <xsd:element ref="ns5:SharedWithDetails" minOccurs="0"/>
                <xsd:element ref="ns3:o282142c1afe477fad4ecc9138e64c57" minOccurs="0"/>
                <xsd:element ref="ns3:pbc99327b0d74ea8a820d9c1d4020b53" minOccurs="0"/>
                <xsd:element ref="ns3:k7dd6ef514fc4b2d891e36d5ef8b58b5" minOccurs="0"/>
                <xsd:element ref="ns3:KBAudience" minOccurs="0"/>
                <xsd:element ref="ns3:f4097531554d4aefae31d14a7e730965" minOccurs="0"/>
                <xsd:element ref="ns3:oab967b06a344b0aab9350abe28e8614" minOccurs="0"/>
                <xsd:element ref="ns6:IconOverlay" minOccurs="0"/>
                <xsd:element ref="ns2:TaxKeywordTaxHTField" minOccurs="0"/>
                <xsd:element ref="ns5:LastSharedByUser" minOccurs="0"/>
                <xsd:element ref="ns5:LastSharedByTime" minOccurs="0"/>
                <xsd:element ref="ns7:MediaServiceMetadata" minOccurs="0"/>
                <xsd:element ref="ns7:MediaServiceFastMetadata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71306-885d-477e-9f2c-60993da6a22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6fcef97d-688d-4e90-97e9-d6fb7a77b639}" ma:internalName="TaxCatchAll" ma:showField="CatchAllData" ma:web="494cdbb0-c6e8-4f8d-87f3-0681f6e697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42" nillable="true" ma:taxonomy="true" ma:internalName="TaxKeywordTaxHTField" ma:taxonomyFieldName="TaxKeyword" ma:displayName="Enterprise Keywords" ma:fieldId="{23f27201-bee3-471e-b2e7-b64fd8b7ca38}" ma:taxonomyMulti="true" ma:sspId="c0efa977-3f7c-400b-9033-89050765ca8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7d21b-850c-4c20-81e5-d83fe48904fd" elementFormDefault="qualified">
    <xsd:import namespace="http://schemas.microsoft.com/office/2006/documentManagement/types"/>
    <xsd:import namespace="http://schemas.microsoft.com/office/infopath/2007/PartnerControls"/>
    <xsd:element name="f91531df41404428b8499506913d0e5d" ma:index="12" nillable="true" ma:taxonomy="true" ma:internalName="f91531df41404428b8499506913d0e5d" ma:taxonomyFieldName="KBDocType" ma:displayName="Document Type" ma:indexed="true" ma:default="" ma:fieldId="{f91531df-4140-4428-b849-9506913d0e5d}" ma:sspId="c0efa977-3f7c-400b-9033-89050765ca8b" ma:termSetId="6727ed80-6628-4db2-b85c-c3a80859c90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wner" ma:index="14" nillable="true" ma:displayName="Owner" ma:list="UserInfo" ma:SharePointGroup="0" ma:internalName="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6d69247fdb34de7a845da1b73379a2b" ma:index="16" nillable="true" ma:taxonomy="true" ma:internalName="e6d69247fdb34de7a845da1b73379a2b" ma:taxonomyFieldName="Year" ma:displayName="Year" ma:default="" ma:fieldId="{e6d69247-fdb3-4de7-a845-da1b73379a2b}" ma:sspId="c0efa977-3f7c-400b-9033-89050765ca8b" ma:termSetId="50392818-6ac5-47e4-af02-98469b84ff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ummary" ma:index="17" nillable="true" ma:displayName="Summary" ma:internalName="Summary">
      <xsd:simpleType>
        <xsd:restriction base="dms:Note">
          <xsd:maxLength value="255"/>
        </xsd:restriction>
      </xsd:simpleType>
    </xsd:element>
    <xsd:element name="jd3d4f9adf7148fda526c0ca61549e4d" ma:index="19" nillable="true" ma:taxonomy="true" ma:internalName="jd3d4f9adf7148fda526c0ca61549e4d" ma:taxonomyFieldName="Country" ma:displayName="Country" ma:default="" ma:fieldId="{3d3d4f9a-df71-48fd-a526-c0ca61549e4d}" ma:sspId="c0efa977-3f7c-400b-9033-89050765ca8b" ma:termSetId="b1a6cc0e-cc8a-40bf-aece-78fc130f377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c99bbafa4042c2be8e7ec7b1ae3825" ma:index="21" nillable="true" ma:taxonomy="true" ma:internalName="e5c99bbafa4042c2be8e7ec7b1ae3825" ma:taxonomyFieldName="IAVITeam" ma:displayName="IAVI Team" ma:indexed="true" ma:default="" ma:fieldId="{e5c99bba-fa40-42c2-be8e-7ec7b1ae3825}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332c242152e445cb641acfdc9cf9e0d" ma:index="23" nillable="true" ma:taxonomy="true" ma:internalName="c332c242152e445cb641acfdc9cf9e0d" ma:taxonomyFieldName="IAVIOffice" ma:displayName="IAVI Office" ma:indexed="true" ma:default="" ma:fieldId="{c332c242-152e-445c-b641-acfdc9cf9e0d}" ma:sspId="c0efa977-3f7c-400b-9033-89050765ca8b" ma:termSetId="f8190172-d84d-4470-b160-7157d5ab45b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8ccf6038c7f4eb09978be57736359cb" ma:index="27" nillable="true" ma:taxonomy="true" ma:internalName="k8ccf6038c7f4eb09978be57736359cb" ma:taxonomyFieldName="IAVI_x0020_Department" ma:displayName="IAVI Department" ma:indexed="true" ma:default="" ma:fieldId="{48ccf603-8c7f-4eb0-9978-be57736359cb}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282142c1afe477fad4ecc9138e64c57" ma:index="30" nillable="true" ma:taxonomy="true" ma:internalName="o282142c1afe477fad4ecc9138e64c57" ma:taxonomyFieldName="KBTeamAudience" ma:displayName="KBTeamAudience" ma:default="" ma:fieldId="{8282142c-1afe-477f-ad4e-cc9138e64c57}" ma:taxonomyMulti="true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bc99327b0d74ea8a820d9c1d4020b53" ma:index="32" nillable="true" ma:taxonomy="true" ma:internalName="pbc99327b0d74ea8a820d9c1d4020b53" ma:taxonomyFieldName="KBOfficeAudience" ma:displayName="KBOfficeAudience" ma:default="" ma:fieldId="{9bc99327-b0d7-4ea8-a820-d9c1d4020b53}" ma:taxonomyMulti="true" ma:sspId="c0efa977-3f7c-400b-9033-89050765ca8b" ma:termSetId="f8190172-d84d-4470-b160-7157d5ab45b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7dd6ef514fc4b2d891e36d5ef8b58b5" ma:index="34" nillable="true" ma:taxonomy="true" ma:internalName="k7dd6ef514fc4b2d891e36d5ef8b58b5" ma:taxonomyFieldName="KBDepartmentAudience" ma:displayName="KBDepartmentAudience" ma:default="" ma:fieldId="{47dd6ef5-14fc-4b2d-891e-36d5ef8b58b5}" ma:taxonomyMulti="true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BAudience" ma:index="35" nillable="true" ma:displayName="KBAudience" ma:format="Dropdown" ma:internalName="KBAudience">
      <xsd:simpleType>
        <xsd:restriction base="dms:Choice">
          <xsd:enumeration value="Internal"/>
          <xsd:enumeration value="External"/>
          <xsd:enumeration value="N/A"/>
        </xsd:restriction>
      </xsd:simpleType>
    </xsd:element>
    <xsd:element name="f4097531554d4aefae31d14a7e730965" ma:index="37" nillable="true" ma:taxonomy="true" ma:internalName="f4097531554d4aefae31d14a7e730965" ma:taxonomyFieldName="KBCategory" ma:displayName="KBCategory" ma:default="" ma:fieldId="{f4097531-554d-4aef-ae31-d14a7e730965}" ma:sspId="c0efa977-3f7c-400b-9033-89050765ca8b" ma:termSetId="6727ed80-6628-4db2-b85c-c3a80859c90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ab967b06a344b0aab9350abe28e8614" ma:index="39" nillable="true" ma:taxonomy="true" ma:internalName="oab967b06a344b0aab9350abe28e8614" ma:taxonomyFieldName="KBCategory2" ma:displayName="Category" ma:indexed="true" ma:default="" ma:fieldId="{8ab967b0-6a34-4b0a-ab93-50abe28e8614}" ma:sspId="c0efa977-3f7c-400b-9033-89050765ca8b" ma:termSetId="6e76109a-3309-478b-9d62-00f6f283d1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OCR" ma:index="4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4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5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5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2d376-6f63-4657-958a-3862e0d81ff2" elementFormDefault="qualified">
    <xsd:import namespace="http://schemas.microsoft.com/office/2006/documentManagement/types"/>
    <xsd:import namespace="http://schemas.microsoft.com/office/infopath/2007/PartnerControls"/>
    <xsd:element name="SharedWithUsers" ma:index="2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25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cdbb0-c6e8-4f8d-87f3-0681f6e69757" elementFormDefault="qualified">
    <xsd:import namespace="http://schemas.microsoft.com/office/2006/documentManagement/types"/>
    <xsd:import namespace="http://schemas.microsoft.com/office/infopath/2007/PartnerControls"/>
    <xsd:element name="SharedWithDetails" ma:index="2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0" nillable="true" ma:displayName="IconOverlay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6bccd-dbba-4b9c-a380-8923270505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5" nillable="true" ma:displayName="MediaServiceMetadata" ma:description="" ma:internalName="MediaServiceMetadata" ma:readOnly="true">
      <xsd:simpleType>
        <xsd:restriction base="dms:Note">
          <xsd:maxLength value="255"/>
        </xsd:restriction>
      </xsd:simpleType>
    </xsd:element>
    <xsd:element name="MediaServiceFastMetadata" ma:index="46" nillable="true" ma:displayName="MediaServiceFastMetadata" ma:description="" ma:internalName="MediaServiceFastMetadata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91531df41404428b8499506913d0e5d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IAVI PowerPoint Template</TermName>
          <TermId xmlns="http://schemas.microsoft.com/office/infopath/2007/PartnerControls">4870f0ba-099a-4562-b7b0-fcdf18800fad</TermId>
        </TermInfo>
      </Terms>
    </f91531df41404428b8499506913d0e5d>
    <_dlc_DocId xmlns="b1971306-885d-477e-9f2c-60993da6a225">IAVI-336-3382</_dlc_DocId>
    <k7dd6ef514fc4b2d891e36d5ef8b58b5 xmlns="9887d21b-850c-4c20-81e5-d83fe48904fd">
      <Terms xmlns="http://schemas.microsoft.com/office/infopath/2007/PartnerControls"/>
    </k7dd6ef514fc4b2d891e36d5ef8b58b5>
    <TaxCatchAll xmlns="b1971306-885d-477e-9f2c-60993da6a225">
      <Value>4647</Value>
      <Value>4507</Value>
      <Value>4686</Value>
      <Value>5014</Value>
    </TaxCatchAll>
    <c332c242152e445cb641acfdc9cf9e0d xmlns="9887d21b-850c-4c20-81e5-d83fe48904fd">
      <Terms xmlns="http://schemas.microsoft.com/office/infopath/2007/PartnerControls"/>
    </c332c242152e445cb641acfdc9cf9e0d>
    <TaxKeywordTaxHTField xmlns="b1971306-885d-477e-9f2c-60993da6a225">
      <Terms xmlns="http://schemas.microsoft.com/office/infopath/2007/PartnerControls"/>
    </TaxKeywordTaxHTField>
    <oab967b06a344b0aab9350abe28e8614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Forms and Templates</TermName>
          <TermId xmlns="http://schemas.microsoft.com/office/infopath/2007/PartnerControls">45f8c3bc-73b7-43ef-b1f7-b5e0493d767b</TermId>
        </TermInfo>
      </Terms>
    </oab967b06a344b0aab9350abe28e8614>
    <pbc99327b0d74ea8a820d9c1d4020b53 xmlns="9887d21b-850c-4c20-81e5-d83fe48904fd">
      <Terms xmlns="http://schemas.microsoft.com/office/infopath/2007/PartnerControls"/>
    </pbc99327b0d74ea8a820d9c1d4020b53>
    <k8ccf6038c7f4eb09978be57736359cb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Communications</TermName>
          <TermId xmlns="http://schemas.microsoft.com/office/infopath/2007/PartnerControls">df7cabae-0461-472a-9b61-d569882e6cf1</TermId>
        </TermInfo>
      </Terms>
    </k8ccf6038c7f4eb09978be57736359cb>
    <IconOverlay xmlns="http://schemas.microsoft.com/sharepoint/v4" xsi:nil="true"/>
    <o282142c1afe477fad4ecc9138e64c57 xmlns="9887d21b-850c-4c20-81e5-d83fe48904fd">
      <Terms xmlns="http://schemas.microsoft.com/office/infopath/2007/PartnerControls"/>
    </o282142c1afe477fad4ecc9138e64c57>
    <jd3d4f9adf7148fda526c0ca61549e4d xmlns="9887d21b-850c-4c20-81e5-d83fe48904fd">
      <Terms xmlns="http://schemas.microsoft.com/office/infopath/2007/PartnerControls"/>
    </jd3d4f9adf7148fda526c0ca61549e4d>
    <e5c99bbafa4042c2be8e7ec7b1ae3825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Communications</TermName>
          <TermId xmlns="http://schemas.microsoft.com/office/infopath/2007/PartnerControls">df7cabae-0461-472a-9b61-d569882e6cf1</TermId>
        </TermInfo>
      </Terms>
    </e5c99bbafa4042c2be8e7ec7b1ae3825>
    <Owner xmlns="9887d21b-850c-4c20-81e5-d83fe48904fd">
      <UserInfo>
        <DisplayName>Nicole Sender</DisplayName>
        <AccountId>93</AccountId>
        <AccountType/>
      </UserInfo>
    </Owner>
    <KBAudience xmlns="9887d21b-850c-4c20-81e5-d83fe48904fd" xsi:nil="true"/>
    <Summary xmlns="9887d21b-850c-4c20-81e5-d83fe48904fd" xsi:nil="true"/>
    <e6d69247fdb34de7a845da1b73379a2b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2020</TermName>
          <TermId xmlns="http://schemas.microsoft.com/office/infopath/2007/PartnerControls">5b882bcc-7e2a-4433-aa93-8b52e7fdc6a5</TermId>
        </TermInfo>
      </Terms>
    </e6d69247fdb34de7a845da1b73379a2b>
    <_dlc_DocIdUrl xmlns="b1971306-885d-477e-9f2c-60993da6a225">
      <Url>https://iavi.sharepoint.com/Docs/_layouts/15/DocIdRedir.aspx?ID=IAVI-336-3382</Url>
      <Description>IAVI-336-3382</Description>
    </_dlc_DocIdUrl>
    <f4097531554d4aefae31d14a7e730965 xmlns="9887d21b-850c-4c20-81e5-d83fe48904fd">
      <Terms xmlns="http://schemas.microsoft.com/office/infopath/2007/PartnerControls"/>
    </f4097531554d4aefae31d14a7e730965>
  </documentManagement>
</p:properties>
</file>

<file path=customXml/item5.xml><?xml version="1.0" encoding="utf-8"?>
<?mso-contentType ?>
<SharedContentType xmlns="Microsoft.SharePoint.Taxonomy.ContentTypeSync" SourceId="c0efa977-3f7c-400b-9033-89050765ca8b" ContentTypeId="0x0101" PreviousValue="false"/>
</file>

<file path=customXml/itemProps1.xml><?xml version="1.0" encoding="utf-8"?>
<ds:datastoreItem xmlns:ds="http://schemas.openxmlformats.org/officeDocument/2006/customXml" ds:itemID="{A9963F5F-5C71-45CA-B351-F543D5985B0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35AECDE-C9A2-4C69-B77D-307DEA48EA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971306-885d-477e-9f2c-60993da6a225"/>
    <ds:schemaRef ds:uri="9887d21b-850c-4c20-81e5-d83fe48904fd"/>
    <ds:schemaRef ds:uri="5a62d376-6f63-4657-958a-3862e0d81ff2"/>
    <ds:schemaRef ds:uri="494cdbb0-c6e8-4f8d-87f3-0681f6e69757"/>
    <ds:schemaRef ds:uri="http://schemas.microsoft.com/sharepoint/v4"/>
    <ds:schemaRef ds:uri="84c6bccd-dbba-4b9c-a380-8923270505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CFACDD-525D-4727-A48C-9725C7F755A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A80F579-2BBD-4D30-9F30-9E0A31065BA5}">
  <ds:schemaRefs>
    <ds:schemaRef ds:uri="http://schemas.microsoft.com/sharepoint/v4"/>
    <ds:schemaRef ds:uri="494cdbb0-c6e8-4f8d-87f3-0681f6e69757"/>
    <ds:schemaRef ds:uri="http://purl.org/dc/elements/1.1/"/>
    <ds:schemaRef ds:uri="9887d21b-850c-4c20-81e5-d83fe48904fd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84c6bccd-dbba-4b9c-a380-892327050508"/>
    <ds:schemaRef ds:uri="5a62d376-6f63-4657-958a-3862e0d81ff2"/>
    <ds:schemaRef ds:uri="b1971306-885d-477e-9f2c-60993da6a225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F83E04C2-40C6-48EC-930F-7C0DC7AA322B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IAVI PPT Template Master Slides</Template>
  <TotalTime>7441</TotalTime>
  <Words>522</Words>
  <Application>Microsoft Office PowerPoint</Application>
  <PresentationFormat>Widescreen</PresentationFormat>
  <Paragraphs>118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Helvetica Neue</vt:lpstr>
      <vt:lpstr>Helvetica Neue Regular</vt:lpstr>
      <vt:lpstr>Wingdings</vt:lpstr>
      <vt:lpstr>IAVI PPT Template Master Slides</vt:lpstr>
      <vt:lpstr>PowerPoint Presentation</vt:lpstr>
      <vt:lpstr>PowerPoint Presentation</vt:lpstr>
      <vt:lpstr>Ensuring Quality Data Starts with Proper Specimen Collection</vt:lpstr>
      <vt:lpstr>Objectives of Specimen Collection in NGS</vt:lpstr>
      <vt:lpstr>Importance of proper sample collection</vt:lpstr>
      <vt:lpstr>Common errors in the pre-analytical stage</vt:lpstr>
      <vt:lpstr>Best Practices for Specimen Collection</vt:lpstr>
      <vt:lpstr>Types of Specimens for NGS</vt:lpstr>
      <vt:lpstr>PowerPoint Presentation</vt:lpstr>
      <vt:lpstr>Sample storage</vt:lpstr>
      <vt:lpstr>Quality control measures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Olayinka Fagbayi</dc:creator>
  <cp:lastModifiedBy>Njambi</cp:lastModifiedBy>
  <cp:revision>404</cp:revision>
  <dcterms:created xsi:type="dcterms:W3CDTF">2021-03-08T11:04:00Z</dcterms:created>
  <dcterms:modified xsi:type="dcterms:W3CDTF">2024-05-13T19:04:53Z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AVIDepartment">
    <vt:lpwstr/>
  </property>
  <property fmtid="{D5CDD505-2E9C-101B-9397-08002B2CF9AE}" pid="3" name="IAVI Department">
    <vt:lpwstr>4507;#Communications|df7cabae-0461-472a-9b61-d569882e6cf1</vt:lpwstr>
  </property>
  <property fmtid="{D5CDD505-2E9C-101B-9397-08002B2CF9AE}" pid="4" name="TaxKeyword">
    <vt:lpwstr/>
  </property>
  <property fmtid="{D5CDD505-2E9C-101B-9397-08002B2CF9AE}" pid="5" name="IAVIOffice0">
    <vt:lpwstr/>
  </property>
  <property fmtid="{D5CDD505-2E9C-101B-9397-08002B2CF9AE}" pid="6" name="ContentTypeId">
    <vt:lpwstr>0x010100E458EC0D607F904093CE94F43A4960B4</vt:lpwstr>
  </property>
  <property fmtid="{D5CDD505-2E9C-101B-9397-08002B2CF9AE}" pid="7" name="jc60ce9691314825812107865c655f7e">
    <vt:lpwstr/>
  </property>
  <property fmtid="{D5CDD505-2E9C-101B-9397-08002B2CF9AE}" pid="8" name="KBType">
    <vt:lpwstr/>
  </property>
  <property fmtid="{D5CDD505-2E9C-101B-9397-08002B2CF9AE}" pid="9" name="o64663c76b6f44f39c471310c60c8670">
    <vt:lpwstr/>
  </property>
  <property fmtid="{D5CDD505-2E9C-101B-9397-08002B2CF9AE}" pid="10" name="KBCategory">
    <vt:lpwstr/>
  </property>
  <property fmtid="{D5CDD505-2E9C-101B-9397-08002B2CF9AE}" pid="11" name="ga521ca644204e71a3ef9e5dfe273417">
    <vt:lpwstr/>
  </property>
  <property fmtid="{D5CDD505-2E9C-101B-9397-08002B2CF9AE}" pid="12" name="UnitDocType">
    <vt:lpwstr/>
  </property>
  <property fmtid="{D5CDD505-2E9C-101B-9397-08002B2CF9AE}" pid="13" name="IAVIOffice">
    <vt:lpwstr/>
  </property>
  <property fmtid="{D5CDD505-2E9C-101B-9397-08002B2CF9AE}" pid="14" name="k9317682a771489d958c8eb46b18c34d">
    <vt:lpwstr/>
  </property>
  <property fmtid="{D5CDD505-2E9C-101B-9397-08002B2CF9AE}" pid="15" name="IAVITeam">
    <vt:lpwstr>4507;#Communications|df7cabae-0461-472a-9b61-d569882e6cf1</vt:lpwstr>
  </property>
  <property fmtid="{D5CDD505-2E9C-101B-9397-08002B2CF9AE}" pid="16" name="_dlc_DocIdItemGuid">
    <vt:lpwstr>4db93947-1969-4928-93aa-30192cb84b71</vt:lpwstr>
  </property>
  <property fmtid="{D5CDD505-2E9C-101B-9397-08002B2CF9AE}" pid="17" name="Country">
    <vt:lpwstr/>
  </property>
  <property fmtid="{D5CDD505-2E9C-101B-9397-08002B2CF9AE}" pid="18" name="dd6e4f7705f644759d477dbcf7747aab">
    <vt:lpwstr/>
  </property>
  <property fmtid="{D5CDD505-2E9C-101B-9397-08002B2CF9AE}" pid="19" name="DocumentYear">
    <vt:lpwstr/>
  </property>
  <property fmtid="{D5CDD505-2E9C-101B-9397-08002B2CF9AE}" pid="20" name="KBOfficeAudience">
    <vt:lpwstr/>
  </property>
  <property fmtid="{D5CDD505-2E9C-101B-9397-08002B2CF9AE}" pid="21" name="KBDocType">
    <vt:lpwstr>4647;#IAVI PowerPoint Template|4870f0ba-099a-4562-b7b0-fcdf18800fad</vt:lpwstr>
  </property>
  <property fmtid="{D5CDD505-2E9C-101B-9397-08002B2CF9AE}" pid="22" name="KBTeamAudience">
    <vt:lpwstr/>
  </property>
  <property fmtid="{D5CDD505-2E9C-101B-9397-08002B2CF9AE}" pid="23" name="IAVICountry">
    <vt:lpwstr/>
  </property>
  <property fmtid="{D5CDD505-2E9C-101B-9397-08002B2CF9AE}" pid="24" name="KBDepartmentAudience">
    <vt:lpwstr/>
  </property>
  <property fmtid="{D5CDD505-2E9C-101B-9397-08002B2CF9AE}" pid="25" name="KBCategory2">
    <vt:lpwstr>4686;#Forms and Templates|45f8c3bc-73b7-43ef-b1f7-b5e0493d767b</vt:lpwstr>
  </property>
  <property fmtid="{D5CDD505-2E9C-101B-9397-08002B2CF9AE}" pid="26" name="Year">
    <vt:lpwstr>5014;#2020|5b882bcc-7e2a-4433-aa93-8b52e7fdc6a5</vt:lpwstr>
  </property>
  <property fmtid="{D5CDD505-2E9C-101B-9397-08002B2CF9AE}" pid="27" name="n057c3154a4b48a4ade326b4abacfc1f">
    <vt:lpwstr/>
  </property>
</Properties>
</file>